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68" r:id="rId4"/>
    <p:sldId id="269" r:id="rId5"/>
    <p:sldId id="270" r:id="rId6"/>
    <p:sldId id="265" r:id="rId7"/>
    <p:sldId id="271" r:id="rId8"/>
    <p:sldId id="272" r:id="rId9"/>
    <p:sldId id="273" r:id="rId10"/>
    <p:sldId id="274" r:id="rId11"/>
    <p:sldId id="275" r:id="rId12"/>
    <p:sldId id="276" r:id="rId13"/>
    <p:sldId id="277" r:id="rId14"/>
    <p:sldId id="264" r:id="rId15"/>
    <p:sldId id="257" r:id="rId16"/>
    <p:sldId id="259" r:id="rId17"/>
    <p:sldId id="260" r:id="rId18"/>
    <p:sldId id="261" r:id="rId19"/>
    <p:sldId id="295" r:id="rId20"/>
    <p:sldId id="262" r:id="rId21"/>
    <p:sldId id="284" r:id="rId22"/>
    <p:sldId id="285" r:id="rId23"/>
    <p:sldId id="296" r:id="rId24"/>
    <p:sldId id="263" r:id="rId25"/>
    <p:sldId id="286" r:id="rId26"/>
    <p:sldId id="287" r:id="rId27"/>
    <p:sldId id="288" r:id="rId28"/>
    <p:sldId id="289" r:id="rId29"/>
    <p:sldId id="290" r:id="rId30"/>
    <p:sldId id="291" r:id="rId31"/>
    <p:sldId id="293" r:id="rId32"/>
    <p:sldId id="292" r:id="rId33"/>
    <p:sldId id="294" r:id="rId34"/>
    <p:sldId id="278" r:id="rId35"/>
    <p:sldId id="279" r:id="rId36"/>
    <p:sldId id="280" r:id="rId37"/>
    <p:sldId id="282" r:id="rId38"/>
    <p:sldId id="283" r:id="rId39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DA6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658" autoAdjust="0"/>
  </p:normalViewPr>
  <p:slideViewPr>
    <p:cSldViewPr>
      <p:cViewPr varScale="1">
        <p:scale>
          <a:sx n="74" d="100"/>
          <a:sy n="74" d="100"/>
        </p:scale>
        <p:origin x="-104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6" y="1359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05/08/2011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05/08/2011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05/08/2011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05/08/2011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05/08/2011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05/08/2011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05/08/2011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05/08/2011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05/08/2011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05/08/2011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05/08/2011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/>
              <a:pPr/>
              <a:t>05/08/2011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-71470" y="2130425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s-ES" sz="8900" b="1" i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TEDES</a:t>
            </a:r>
            <a:br>
              <a:rPr lang="es-ES" sz="8900" b="1" i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ES" sz="8000" b="1" i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Terapia del espíritu</a:t>
            </a:r>
            <a:r>
              <a:rPr lang="es-ES" sz="4000" dirty="0" smtClean="0">
                <a:solidFill>
                  <a:srgbClr val="FF9933"/>
                </a:solidFill>
              </a:rPr>
              <a:t/>
            </a:r>
            <a:br>
              <a:rPr lang="es-ES" sz="4000" dirty="0" smtClean="0">
                <a:solidFill>
                  <a:srgbClr val="FF9933"/>
                </a:solidFill>
              </a:rPr>
            </a:br>
            <a:r>
              <a:rPr lang="es-ES" sz="4000" dirty="0" smtClean="0">
                <a:solidFill>
                  <a:srgbClr val="FF9933"/>
                </a:solidFill>
              </a:rPr>
              <a:t/>
            </a:r>
            <a:br>
              <a:rPr lang="es-ES" sz="4000" dirty="0" smtClean="0">
                <a:solidFill>
                  <a:srgbClr val="FF9933"/>
                </a:solidFill>
              </a:rPr>
            </a:b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500034" y="3886200"/>
            <a:ext cx="6400800" cy="1752600"/>
          </a:xfrm>
        </p:spPr>
        <p:txBody>
          <a:bodyPr>
            <a:normAutofit fontScale="62500" lnSpcReduction="20000"/>
          </a:bodyPr>
          <a:lstStyle/>
          <a:p>
            <a:r>
              <a:rPr lang="es-ES" sz="6000" b="1" i="1" dirty="0" smtClean="0">
                <a:solidFill>
                  <a:srgbClr val="002060"/>
                </a:solidFill>
              </a:rPr>
              <a:t>Seminario</a:t>
            </a:r>
          </a:p>
          <a:p>
            <a:r>
              <a:rPr lang="es-CL" sz="6000" b="1" i="1" dirty="0" smtClean="0">
                <a:solidFill>
                  <a:srgbClr val="002060"/>
                </a:solidFill>
              </a:rPr>
              <a:t>4 Puertas a la sanidad interior</a:t>
            </a:r>
            <a:endParaRPr lang="es-ES" sz="6000" b="1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b="1" i="1" dirty="0" smtClean="0"/>
              <a:t>4 Puertas a la sanidad</a:t>
            </a:r>
            <a:endParaRPr lang="es-ES" b="1" i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928926" y="1260491"/>
            <a:ext cx="4186238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s-CL" b="1" i="1" dirty="0" smtClean="0">
                <a:solidFill>
                  <a:srgbClr val="FF0000"/>
                </a:solidFill>
              </a:rPr>
              <a:t>	La puerta del ocultismo: </a:t>
            </a:r>
          </a:p>
          <a:p>
            <a:pPr>
              <a:buNone/>
            </a:pPr>
            <a:r>
              <a:rPr lang="es-CL" sz="2800" b="1" dirty="0" smtClean="0"/>
              <a:t>	</a:t>
            </a:r>
            <a:r>
              <a:rPr lang="es-CL" sz="2800" b="1" i="1" dirty="0" smtClean="0"/>
              <a:t>El pasado espiritual de una persona y su participación activa o pasiva en prácticas tales como: espiritismo, parapsicología, magia, brujería, etc.</a:t>
            </a:r>
          </a:p>
        </p:txBody>
      </p:sp>
      <p:pic>
        <p:nvPicPr>
          <p:cNvPr id="4" name="3 Imagen" descr="puertas-de-mader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596" y="1357298"/>
            <a:ext cx="2428892" cy="4429156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b="1" i="1" dirty="0" smtClean="0"/>
              <a:t>4 Puertas a la sanidad</a:t>
            </a:r>
            <a:endParaRPr lang="es-ES" b="1" i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928926" y="1260491"/>
            <a:ext cx="4186238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s-CL" sz="2800" b="1" dirty="0" smtClean="0"/>
              <a:t>	</a:t>
            </a:r>
            <a:r>
              <a:rPr lang="es-CL" sz="2800" b="1" i="1" dirty="0" smtClean="0">
                <a:solidFill>
                  <a:srgbClr val="FF0000"/>
                </a:solidFill>
              </a:rPr>
              <a:t>La puerta de la herencia: </a:t>
            </a:r>
            <a:r>
              <a:rPr lang="es-CL" sz="2400" b="1" i="1" dirty="0" smtClean="0"/>
              <a:t>T</a:t>
            </a:r>
            <a:r>
              <a:rPr lang="es-CL" sz="2400" b="1" i="1" dirty="0" smtClean="0"/>
              <a:t>rata con los espíritus familiares que sin saberlo heredamos y condicionan nuestra vida espiritual, los mandatos que desde niños inconscientemente cumplimos, los pactos y promesas que nuestros padres y abuelos hicieron y ataron nuestras vidas.</a:t>
            </a:r>
            <a:endParaRPr lang="es-CL" sz="2800" b="1" i="1" dirty="0" smtClean="0"/>
          </a:p>
        </p:txBody>
      </p:sp>
      <p:pic>
        <p:nvPicPr>
          <p:cNvPr id="4" name="3 Imagen" descr="puertas-de-mader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596" y="1357298"/>
            <a:ext cx="2428892" cy="4429156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b="1" i="1" dirty="0" smtClean="0"/>
              <a:t>4 Puertas a la sanidad</a:t>
            </a:r>
            <a:endParaRPr lang="es-ES" b="1" i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786050" y="1260491"/>
            <a:ext cx="4186238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s-CL" sz="2800" b="1" dirty="0" smtClean="0">
                <a:solidFill>
                  <a:srgbClr val="FF0000"/>
                </a:solidFill>
              </a:rPr>
              <a:t>	</a:t>
            </a:r>
            <a:r>
              <a:rPr lang="es-CL" b="1" i="1" dirty="0" smtClean="0">
                <a:solidFill>
                  <a:srgbClr val="FF0000"/>
                </a:solidFill>
              </a:rPr>
              <a:t>La puerta del pecado: </a:t>
            </a:r>
            <a:r>
              <a:rPr lang="es-CL" sz="2800" b="1" i="1" dirty="0" smtClean="0"/>
              <a:t>Aquellas prácticas que voluntaria o involuntariamente la persona realiza y que son contrarias a la voluntad de Dios: adulterio, fornicación, envidia, odia, robo, etc.</a:t>
            </a:r>
            <a:endParaRPr lang="es-CL" b="1" i="1" dirty="0" smtClean="0"/>
          </a:p>
        </p:txBody>
      </p:sp>
      <p:pic>
        <p:nvPicPr>
          <p:cNvPr id="4" name="3 Imagen" descr="puertas-de-mader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596" y="1357298"/>
            <a:ext cx="2428892" cy="4429156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b="1" i="1" dirty="0" smtClean="0"/>
              <a:t>4 Puertas a la sanidad</a:t>
            </a:r>
            <a:endParaRPr lang="es-ES" b="1" i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714612" y="1260491"/>
            <a:ext cx="4357718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s-CL" sz="2800" b="1" dirty="0" smtClean="0">
                <a:solidFill>
                  <a:srgbClr val="FF0000"/>
                </a:solidFill>
              </a:rPr>
              <a:t>	</a:t>
            </a:r>
            <a:r>
              <a:rPr lang="es-CL" b="1" i="1" dirty="0" smtClean="0">
                <a:solidFill>
                  <a:srgbClr val="FF0000"/>
                </a:solidFill>
              </a:rPr>
              <a:t>La puerta de las heridas: </a:t>
            </a:r>
            <a:endParaRPr lang="es-CL" sz="2800" b="1" i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s-CL" sz="2400" b="1" i="1" dirty="0" smtClean="0"/>
              <a:t>	</a:t>
            </a:r>
            <a:r>
              <a:rPr lang="es-CL" sz="2800" b="1" i="1" dirty="0" smtClean="0"/>
              <a:t>Comprende los recuerdos traumáticos de la infancia, los hechos del pasado que aún no se han resuelto, las heridas que otros nos han provocado y que aún duelen.</a:t>
            </a:r>
          </a:p>
        </p:txBody>
      </p:sp>
      <p:pic>
        <p:nvPicPr>
          <p:cNvPr id="4" name="3 Imagen" descr="puertas-de-mader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596" y="1357298"/>
            <a:ext cx="2428892" cy="4429156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-1000164" y="-71462"/>
            <a:ext cx="8229600" cy="1143000"/>
          </a:xfrm>
        </p:spPr>
        <p:txBody>
          <a:bodyPr>
            <a:normAutofit/>
          </a:bodyPr>
          <a:lstStyle/>
          <a:p>
            <a:r>
              <a:rPr lang="es-CL" sz="4000" b="1" i="1" dirty="0" smtClean="0">
                <a:solidFill>
                  <a:srgbClr val="FF0000"/>
                </a:solidFill>
              </a:rPr>
              <a:t>Lucas 4:16-21</a:t>
            </a:r>
            <a:endParaRPr lang="es-ES" sz="4000" b="1" i="1" dirty="0">
              <a:solidFill>
                <a:srgbClr val="FF00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857232"/>
            <a:ext cx="5829312" cy="5286412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s-CL" dirty="0" smtClean="0"/>
              <a:t>(Jesús) Vino </a:t>
            </a:r>
            <a:r>
              <a:rPr lang="es-CL" dirty="0" smtClean="0"/>
              <a:t>a Nazaret, donde se había criado; y en el día de reposo entró en la </a:t>
            </a:r>
            <a:r>
              <a:rPr lang="es-CL" dirty="0" smtClean="0"/>
              <a:t> sinagoga</a:t>
            </a:r>
            <a:r>
              <a:rPr lang="es-CL" dirty="0" smtClean="0"/>
              <a:t>, conforme a su costumbre, y se levantó a leer. </a:t>
            </a:r>
            <a:r>
              <a:rPr lang="es-CL" dirty="0" smtClean="0"/>
              <a:t> Y </a:t>
            </a:r>
            <a:r>
              <a:rPr lang="es-CL" dirty="0" smtClean="0"/>
              <a:t>se le dio el libro del </a:t>
            </a:r>
            <a:r>
              <a:rPr lang="es-CL" dirty="0" smtClean="0"/>
              <a:t>profeta Isaías</a:t>
            </a:r>
            <a:r>
              <a:rPr lang="es-CL" dirty="0" smtClean="0"/>
              <a:t>; y habiendo abierto el libro, halló el lugar </a:t>
            </a:r>
            <a:r>
              <a:rPr lang="es-CL" dirty="0" smtClean="0"/>
              <a:t> donde </a:t>
            </a:r>
            <a:r>
              <a:rPr lang="es-CL" dirty="0" smtClean="0"/>
              <a:t>estaba escrito: </a:t>
            </a:r>
            <a:endParaRPr lang="es-CL" dirty="0" smtClean="0"/>
          </a:p>
          <a:p>
            <a:pPr>
              <a:buNone/>
            </a:pPr>
            <a:endParaRPr lang="es-CL" sz="1800" dirty="0" smtClean="0"/>
          </a:p>
          <a:p>
            <a:pPr>
              <a:buNone/>
            </a:pPr>
            <a:r>
              <a:rPr lang="es-CL" b="1" i="1" dirty="0" smtClean="0"/>
              <a:t>El </a:t>
            </a:r>
            <a:r>
              <a:rPr lang="es-CL" b="1" i="1" dirty="0" smtClean="0"/>
              <a:t>Espíritu del Señor está sobre mí, </a:t>
            </a:r>
            <a:endParaRPr lang="es-CL" b="1" i="1" dirty="0" smtClean="0"/>
          </a:p>
          <a:p>
            <a:pPr>
              <a:buNone/>
            </a:pPr>
            <a:r>
              <a:rPr lang="es-CL" b="1" i="1" dirty="0" smtClean="0"/>
              <a:t>Por </a:t>
            </a:r>
            <a:r>
              <a:rPr lang="es-CL" b="1" i="1" dirty="0" smtClean="0"/>
              <a:t>cuanto me ha ungido para </a:t>
            </a:r>
            <a:r>
              <a:rPr lang="es-CL" b="1" i="1" dirty="0" smtClean="0">
                <a:solidFill>
                  <a:srgbClr val="FF0000"/>
                </a:solidFill>
              </a:rPr>
              <a:t>dar buenas nuevas a los pobres; </a:t>
            </a:r>
            <a:endParaRPr lang="es-CL" b="1" i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s-CL" b="1" i="1" dirty="0" smtClean="0"/>
              <a:t>Me </a:t>
            </a:r>
            <a:r>
              <a:rPr lang="es-CL" b="1" i="1" dirty="0" smtClean="0"/>
              <a:t>ha enviado a </a:t>
            </a:r>
            <a:r>
              <a:rPr lang="es-CL" b="1" i="1" dirty="0" smtClean="0">
                <a:solidFill>
                  <a:srgbClr val="FF0000"/>
                </a:solidFill>
              </a:rPr>
              <a:t>sanar a los quebrantados de corazón; </a:t>
            </a:r>
          </a:p>
          <a:p>
            <a:pPr>
              <a:buNone/>
            </a:pPr>
            <a:r>
              <a:rPr lang="es-CL" b="1" i="1" dirty="0" smtClean="0"/>
              <a:t>A </a:t>
            </a:r>
            <a:r>
              <a:rPr lang="es-CL" b="1" i="1" dirty="0" smtClean="0">
                <a:solidFill>
                  <a:srgbClr val="FF0000"/>
                </a:solidFill>
              </a:rPr>
              <a:t>pregonar libertad a los cautivos, </a:t>
            </a:r>
            <a:r>
              <a:rPr lang="es-CL" b="1" i="1" dirty="0" smtClean="0">
                <a:solidFill>
                  <a:srgbClr val="FF0000"/>
                </a:solidFill>
              </a:rPr>
              <a:t>Y </a:t>
            </a:r>
            <a:r>
              <a:rPr lang="es-CL" b="1" i="1" dirty="0" smtClean="0">
                <a:solidFill>
                  <a:srgbClr val="FF0000"/>
                </a:solidFill>
              </a:rPr>
              <a:t>vista a los ciegos; </a:t>
            </a:r>
          </a:p>
          <a:p>
            <a:pPr>
              <a:buNone/>
            </a:pPr>
            <a:r>
              <a:rPr lang="es-CL" b="1" i="1" dirty="0" smtClean="0"/>
              <a:t>A </a:t>
            </a:r>
            <a:r>
              <a:rPr lang="es-CL" b="1" i="1" dirty="0" smtClean="0">
                <a:solidFill>
                  <a:srgbClr val="FF0000"/>
                </a:solidFill>
              </a:rPr>
              <a:t>poner en libertad a los oprimidos; </a:t>
            </a:r>
          </a:p>
          <a:p>
            <a:pPr>
              <a:buNone/>
            </a:pPr>
            <a:r>
              <a:rPr lang="es-CL" b="1" i="1" dirty="0" smtClean="0"/>
              <a:t>A </a:t>
            </a:r>
            <a:r>
              <a:rPr lang="es-CL" b="1" i="1" dirty="0" smtClean="0">
                <a:solidFill>
                  <a:srgbClr val="FF0000"/>
                </a:solidFill>
              </a:rPr>
              <a:t>predicar el año agradable del Señor.</a:t>
            </a:r>
          </a:p>
          <a:p>
            <a:pPr>
              <a:buNone/>
            </a:pPr>
            <a:endParaRPr lang="es-CL" sz="1800" dirty="0" smtClean="0"/>
          </a:p>
          <a:p>
            <a:pPr>
              <a:buNone/>
            </a:pPr>
            <a:r>
              <a:rPr lang="es-CL" dirty="0" smtClean="0"/>
              <a:t>Y </a:t>
            </a:r>
            <a:r>
              <a:rPr lang="es-CL" dirty="0" smtClean="0"/>
              <a:t>enrollando el libro, lo dio al ministro, y se sentó; y los ojos de todos en la </a:t>
            </a:r>
            <a:r>
              <a:rPr lang="es-CL" dirty="0" smtClean="0"/>
              <a:t> sinagoga </a:t>
            </a:r>
            <a:r>
              <a:rPr lang="es-CL" dirty="0" smtClean="0"/>
              <a:t>estaban fijos en él. </a:t>
            </a:r>
            <a:r>
              <a:rPr lang="es-CL" dirty="0" smtClean="0"/>
              <a:t> Y </a:t>
            </a:r>
            <a:r>
              <a:rPr lang="es-CL" dirty="0" smtClean="0"/>
              <a:t>comenzó a decirles: Hoy se ha cumplido esta Escritura delante de vosotros.</a:t>
            </a:r>
            <a:endParaRPr lang="es-E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-71470" y="274638"/>
            <a:ext cx="8229600" cy="1143000"/>
          </a:xfrm>
        </p:spPr>
        <p:txBody>
          <a:bodyPr>
            <a:normAutofit/>
          </a:bodyPr>
          <a:lstStyle/>
          <a:p>
            <a:r>
              <a:rPr lang="es-CL" sz="3600" b="1" i="1" dirty="0" smtClean="0"/>
              <a:t>Cerrando puertas abiertas</a:t>
            </a:r>
            <a:endParaRPr lang="es-ES" sz="3600" b="1" i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6329378" cy="4525963"/>
          </a:xfrm>
        </p:spPr>
        <p:txBody>
          <a:bodyPr/>
          <a:lstStyle/>
          <a:p>
            <a:r>
              <a:rPr lang="es-ES" b="1" i="1" dirty="0" smtClean="0">
                <a:solidFill>
                  <a:srgbClr val="FF0000"/>
                </a:solidFill>
              </a:rPr>
              <a:t>Identificar qué puertas abiertas ha dejado la persona </a:t>
            </a:r>
            <a:r>
              <a:rPr lang="es-ES" b="1" i="1" dirty="0" smtClean="0"/>
              <a:t>son las que nos darán un fuerte indicio del nivel de opresión que una persona experimenta.</a:t>
            </a:r>
          </a:p>
          <a:p>
            <a:endParaRPr lang="es-E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-357222" y="274638"/>
            <a:ext cx="8229600" cy="1143000"/>
          </a:xfrm>
        </p:spPr>
        <p:txBody>
          <a:bodyPr>
            <a:normAutofit/>
          </a:bodyPr>
          <a:lstStyle/>
          <a:p>
            <a:r>
              <a:rPr lang="es-CL" sz="3600" b="1" i="1" dirty="0" smtClean="0"/>
              <a:t>Cerrando puertas abiertas</a:t>
            </a:r>
            <a:endParaRPr lang="es-ES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6900882" cy="4525963"/>
          </a:xfrm>
        </p:spPr>
        <p:txBody>
          <a:bodyPr/>
          <a:lstStyle/>
          <a:p>
            <a:r>
              <a:rPr lang="es-ES" b="1" dirty="0" smtClean="0">
                <a:solidFill>
                  <a:srgbClr val="FF0000"/>
                </a:solidFill>
              </a:rPr>
              <a:t>Los espíritus inmundos </a:t>
            </a:r>
            <a:r>
              <a:rPr lang="es-ES" b="1" dirty="0" smtClean="0"/>
              <a:t>toman el control de las áreas de la persona si se les da esa autoridad.</a:t>
            </a:r>
          </a:p>
          <a:p>
            <a:r>
              <a:rPr lang="es-ES" b="1" dirty="0" smtClean="0">
                <a:solidFill>
                  <a:srgbClr val="FF0000"/>
                </a:solidFill>
              </a:rPr>
              <a:t>Por ejemplo: odio profundo hacia su madre</a:t>
            </a:r>
          </a:p>
          <a:p>
            <a:endParaRPr lang="es-E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-214346" y="274638"/>
            <a:ext cx="8229600" cy="1143000"/>
          </a:xfrm>
        </p:spPr>
        <p:txBody>
          <a:bodyPr>
            <a:normAutofit/>
          </a:bodyPr>
          <a:lstStyle/>
          <a:p>
            <a:r>
              <a:rPr lang="es-CL" sz="3600" b="1" i="1" dirty="0" smtClean="0"/>
              <a:t>Cerrando puertas abiertas</a:t>
            </a:r>
            <a:endParaRPr lang="es-ES" sz="3600" dirty="0"/>
          </a:p>
        </p:txBody>
      </p:sp>
      <p:grpSp>
        <p:nvGrpSpPr>
          <p:cNvPr id="5" name="4 Marcador de contenido"/>
          <p:cNvGrpSpPr>
            <a:grpSpLocks noGrp="1"/>
          </p:cNvGrpSpPr>
          <p:nvPr>
            <p:ph idx="1"/>
          </p:nvPr>
        </p:nvGrpSpPr>
        <p:grpSpPr>
          <a:xfrm>
            <a:off x="457200" y="1600201"/>
            <a:ext cx="6972320" cy="2328866"/>
            <a:chOff x="306388" y="1120775"/>
            <a:chExt cx="5105400" cy="1752600"/>
          </a:xfrm>
          <a:solidFill>
            <a:srgbClr val="FFDA65"/>
          </a:solidFill>
        </p:grpSpPr>
        <p:sp>
          <p:nvSpPr>
            <p:cNvPr id="6" name="Rectangle 4"/>
            <p:cNvSpPr>
              <a:spLocks noChangeArrowheads="1"/>
            </p:cNvSpPr>
            <p:nvPr/>
          </p:nvSpPr>
          <p:spPr bwMode="auto">
            <a:xfrm>
              <a:off x="306388" y="1120775"/>
              <a:ext cx="2286000" cy="741363"/>
            </a:xfrm>
            <a:prstGeom prst="rect">
              <a:avLst/>
            </a:prstGeom>
            <a:grpFill/>
            <a:ln w="9525" algn="ctr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s-CL" sz="2000" b="1" dirty="0" smtClean="0"/>
                <a:t>ODIO</a:t>
              </a:r>
              <a:endParaRPr lang="es-ES" sz="2000" b="1" dirty="0"/>
            </a:p>
          </p:txBody>
        </p:sp>
        <p:sp>
          <p:nvSpPr>
            <p:cNvPr id="7" name="Rectangle 6"/>
            <p:cNvSpPr>
              <a:spLocks noChangeArrowheads="1"/>
            </p:cNvSpPr>
            <p:nvPr/>
          </p:nvSpPr>
          <p:spPr bwMode="auto">
            <a:xfrm>
              <a:off x="3201988" y="1120775"/>
              <a:ext cx="2209800" cy="741363"/>
            </a:xfrm>
            <a:prstGeom prst="rect">
              <a:avLst/>
            </a:prstGeom>
            <a:grpFill/>
            <a:ln w="9525" algn="ctr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s-ES" b="1"/>
                <a:t>Natural</a:t>
              </a:r>
            </a:p>
            <a:p>
              <a:r>
                <a:rPr lang="es-ES" b="1"/>
                <a:t>Debe confesarse</a:t>
              </a:r>
            </a:p>
          </p:txBody>
        </p:sp>
        <p:sp>
          <p:nvSpPr>
            <p:cNvPr id="8" name="Rectangle 8"/>
            <p:cNvSpPr>
              <a:spLocks noChangeArrowheads="1"/>
            </p:cNvSpPr>
            <p:nvPr/>
          </p:nvSpPr>
          <p:spPr bwMode="auto">
            <a:xfrm>
              <a:off x="306388" y="2132013"/>
              <a:ext cx="2286000" cy="741362"/>
            </a:xfrm>
            <a:prstGeom prst="rect">
              <a:avLst/>
            </a:prstGeom>
            <a:grpFill/>
            <a:ln w="9525" algn="ctr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s-ES" b="1" dirty="0"/>
                <a:t>ESPIRITU DE ODIO</a:t>
              </a:r>
            </a:p>
          </p:txBody>
        </p:sp>
        <p:sp>
          <p:nvSpPr>
            <p:cNvPr id="9" name="Rectangle 9"/>
            <p:cNvSpPr>
              <a:spLocks noChangeArrowheads="1"/>
            </p:cNvSpPr>
            <p:nvPr/>
          </p:nvSpPr>
          <p:spPr bwMode="auto">
            <a:xfrm>
              <a:off x="3201988" y="2132013"/>
              <a:ext cx="2209800" cy="741362"/>
            </a:xfrm>
            <a:prstGeom prst="rect">
              <a:avLst/>
            </a:prstGeom>
            <a:grpFill/>
            <a:ln w="9525" algn="ctr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s-ES" b="1"/>
                <a:t>Sobrenatural</a:t>
              </a:r>
            </a:p>
            <a:p>
              <a:r>
                <a:rPr lang="es-ES" b="1"/>
                <a:t>Debe expulsarse</a:t>
              </a:r>
            </a:p>
          </p:txBody>
        </p:sp>
        <p:sp>
          <p:nvSpPr>
            <p:cNvPr id="10" name="AutoShape 20"/>
            <p:cNvSpPr>
              <a:spLocks noChangeArrowheads="1"/>
            </p:cNvSpPr>
            <p:nvPr/>
          </p:nvSpPr>
          <p:spPr bwMode="auto">
            <a:xfrm>
              <a:off x="2516188" y="1349375"/>
              <a:ext cx="762000" cy="304800"/>
            </a:xfrm>
            <a:prstGeom prst="rightArrow">
              <a:avLst>
                <a:gd name="adj1" fmla="val 50000"/>
                <a:gd name="adj2" fmla="val 62500"/>
              </a:avLst>
            </a:prstGeom>
            <a:grpFill/>
            <a:ln w="9525" algn="ctr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11" name="AutoShape 22"/>
            <p:cNvSpPr>
              <a:spLocks noChangeArrowheads="1"/>
            </p:cNvSpPr>
            <p:nvPr/>
          </p:nvSpPr>
          <p:spPr bwMode="auto">
            <a:xfrm>
              <a:off x="2516188" y="2339975"/>
              <a:ext cx="762000" cy="304800"/>
            </a:xfrm>
            <a:prstGeom prst="rightArrow">
              <a:avLst>
                <a:gd name="adj1" fmla="val 50000"/>
                <a:gd name="adj2" fmla="val 62500"/>
              </a:avLst>
            </a:prstGeom>
            <a:grpFill/>
            <a:ln w="9525" algn="ctr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</p:grp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-214346" y="274638"/>
            <a:ext cx="8229600" cy="1143000"/>
          </a:xfrm>
        </p:spPr>
        <p:txBody>
          <a:bodyPr>
            <a:normAutofit/>
          </a:bodyPr>
          <a:lstStyle/>
          <a:p>
            <a:r>
              <a:rPr lang="es-CL" sz="3600" b="1" i="1" dirty="0" smtClean="0"/>
              <a:t>Cerrando puertas abiertas</a:t>
            </a:r>
            <a:endParaRPr lang="es-ES" sz="3600" dirty="0"/>
          </a:p>
        </p:txBody>
      </p:sp>
      <p:grpSp>
        <p:nvGrpSpPr>
          <p:cNvPr id="4" name="3 Marcador de contenido"/>
          <p:cNvGrpSpPr>
            <a:grpSpLocks noGrp="1"/>
          </p:cNvGrpSpPr>
          <p:nvPr>
            <p:ph idx="1"/>
          </p:nvPr>
        </p:nvGrpSpPr>
        <p:grpSpPr>
          <a:xfrm>
            <a:off x="457200" y="1600201"/>
            <a:ext cx="6900882" cy="2543179"/>
            <a:chOff x="382588" y="1120775"/>
            <a:chExt cx="6781800" cy="1752600"/>
          </a:xfrm>
          <a:solidFill>
            <a:srgbClr val="FFDA65"/>
          </a:solidFill>
        </p:grpSpPr>
        <p:sp>
          <p:nvSpPr>
            <p:cNvPr id="5" name="Rectangle 4"/>
            <p:cNvSpPr>
              <a:spLocks noChangeArrowheads="1"/>
            </p:cNvSpPr>
            <p:nvPr/>
          </p:nvSpPr>
          <p:spPr bwMode="auto">
            <a:xfrm>
              <a:off x="382588" y="1120775"/>
              <a:ext cx="2209800" cy="741363"/>
            </a:xfrm>
            <a:prstGeom prst="rect">
              <a:avLst/>
            </a:prstGeom>
            <a:grpFill/>
            <a:ln w="9525" algn="ctr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6" name="Text Box 5"/>
            <p:cNvSpPr txBox="1">
              <a:spLocks noChangeArrowheads="1"/>
            </p:cNvSpPr>
            <p:nvPr/>
          </p:nvSpPr>
          <p:spPr bwMode="auto">
            <a:xfrm>
              <a:off x="382588" y="1255713"/>
              <a:ext cx="2209800" cy="457200"/>
            </a:xfrm>
            <a:prstGeom prst="rect">
              <a:avLst/>
            </a:prstGeom>
            <a:grp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ES" sz="2400" b="1"/>
                <a:t>ODIO</a:t>
              </a:r>
            </a:p>
          </p:txBody>
        </p:sp>
        <p:sp>
          <p:nvSpPr>
            <p:cNvPr id="7" name="Rectangle 6"/>
            <p:cNvSpPr>
              <a:spLocks noChangeArrowheads="1"/>
            </p:cNvSpPr>
            <p:nvPr/>
          </p:nvSpPr>
          <p:spPr bwMode="auto">
            <a:xfrm>
              <a:off x="3201988" y="1120775"/>
              <a:ext cx="1676400" cy="741363"/>
            </a:xfrm>
            <a:prstGeom prst="rect">
              <a:avLst/>
            </a:prstGeom>
            <a:grpFill/>
            <a:ln w="9525" algn="ctr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s-ES" b="1"/>
                <a:t>Confesión</a:t>
              </a: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auto">
            <a:xfrm>
              <a:off x="5487988" y="1120775"/>
              <a:ext cx="1676400" cy="741363"/>
            </a:xfrm>
            <a:prstGeom prst="rect">
              <a:avLst/>
            </a:prstGeom>
            <a:grpFill/>
            <a:ln w="9525" algn="ctr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s-ES" b="1"/>
                <a:t>Perdón </a:t>
              </a:r>
            </a:p>
            <a:p>
              <a:r>
                <a:rPr lang="es-ES" b="1"/>
                <a:t>de Dios</a:t>
              </a:r>
            </a:p>
          </p:txBody>
        </p:sp>
        <p:sp>
          <p:nvSpPr>
            <p:cNvPr id="9" name="Rectangle 8"/>
            <p:cNvSpPr>
              <a:spLocks noChangeArrowheads="1"/>
            </p:cNvSpPr>
            <p:nvPr/>
          </p:nvSpPr>
          <p:spPr bwMode="auto">
            <a:xfrm>
              <a:off x="382588" y="2132013"/>
              <a:ext cx="2209800" cy="741362"/>
            </a:xfrm>
            <a:prstGeom prst="rect">
              <a:avLst/>
            </a:prstGeom>
            <a:grpFill/>
            <a:ln w="9525" algn="ctr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s-ES" b="1"/>
                <a:t>ESPIRITU DE ODIO</a:t>
              </a:r>
            </a:p>
          </p:txBody>
        </p:sp>
        <p:sp>
          <p:nvSpPr>
            <p:cNvPr id="10" name="Rectangle 9"/>
            <p:cNvSpPr>
              <a:spLocks noChangeArrowheads="1"/>
            </p:cNvSpPr>
            <p:nvPr/>
          </p:nvSpPr>
          <p:spPr bwMode="auto">
            <a:xfrm>
              <a:off x="3201988" y="2132013"/>
              <a:ext cx="1676400" cy="741362"/>
            </a:xfrm>
            <a:prstGeom prst="rect">
              <a:avLst/>
            </a:prstGeom>
            <a:grpFill/>
            <a:ln w="9525" algn="ctr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s-ES" b="1"/>
                <a:t>Expulsión</a:t>
              </a:r>
            </a:p>
          </p:txBody>
        </p:sp>
        <p:sp>
          <p:nvSpPr>
            <p:cNvPr id="11" name="Rectangle 10"/>
            <p:cNvSpPr>
              <a:spLocks noChangeArrowheads="1"/>
            </p:cNvSpPr>
            <p:nvPr/>
          </p:nvSpPr>
          <p:spPr bwMode="auto">
            <a:xfrm>
              <a:off x="5487988" y="2132013"/>
              <a:ext cx="1676400" cy="741362"/>
            </a:xfrm>
            <a:prstGeom prst="rect">
              <a:avLst/>
            </a:prstGeom>
            <a:grpFill/>
            <a:ln w="9525" algn="ctr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s-ES" b="1"/>
                <a:t>Sanidad</a:t>
              </a:r>
            </a:p>
          </p:txBody>
        </p:sp>
        <p:sp>
          <p:nvSpPr>
            <p:cNvPr id="12" name="AutoShape 20"/>
            <p:cNvSpPr>
              <a:spLocks noChangeArrowheads="1"/>
            </p:cNvSpPr>
            <p:nvPr/>
          </p:nvSpPr>
          <p:spPr bwMode="auto">
            <a:xfrm>
              <a:off x="2516188" y="1349375"/>
              <a:ext cx="762000" cy="304800"/>
            </a:xfrm>
            <a:prstGeom prst="rightArrow">
              <a:avLst>
                <a:gd name="adj1" fmla="val 50000"/>
                <a:gd name="adj2" fmla="val 62500"/>
              </a:avLst>
            </a:prstGeom>
            <a:grpFill/>
            <a:ln w="9525" algn="ctr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13" name="AutoShape 21"/>
            <p:cNvSpPr>
              <a:spLocks noChangeArrowheads="1"/>
            </p:cNvSpPr>
            <p:nvPr/>
          </p:nvSpPr>
          <p:spPr bwMode="auto">
            <a:xfrm>
              <a:off x="4802188" y="1349375"/>
              <a:ext cx="762000" cy="304800"/>
            </a:xfrm>
            <a:prstGeom prst="rightArrow">
              <a:avLst>
                <a:gd name="adj1" fmla="val 50000"/>
                <a:gd name="adj2" fmla="val 62500"/>
              </a:avLst>
            </a:prstGeom>
            <a:grpFill/>
            <a:ln w="9525" algn="ctr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14" name="AutoShape 22"/>
            <p:cNvSpPr>
              <a:spLocks noChangeArrowheads="1"/>
            </p:cNvSpPr>
            <p:nvPr/>
          </p:nvSpPr>
          <p:spPr bwMode="auto">
            <a:xfrm>
              <a:off x="2516188" y="2339975"/>
              <a:ext cx="762000" cy="304800"/>
            </a:xfrm>
            <a:prstGeom prst="rightArrow">
              <a:avLst>
                <a:gd name="adj1" fmla="val 50000"/>
                <a:gd name="adj2" fmla="val 62500"/>
              </a:avLst>
            </a:prstGeom>
            <a:grpFill/>
            <a:ln w="9525" algn="ctr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15" name="AutoShape 23"/>
            <p:cNvSpPr>
              <a:spLocks noChangeArrowheads="1"/>
            </p:cNvSpPr>
            <p:nvPr/>
          </p:nvSpPr>
          <p:spPr bwMode="auto">
            <a:xfrm>
              <a:off x="4802188" y="2339975"/>
              <a:ext cx="762000" cy="304800"/>
            </a:xfrm>
            <a:prstGeom prst="rightArrow">
              <a:avLst>
                <a:gd name="adj1" fmla="val 50000"/>
                <a:gd name="adj2" fmla="val 62500"/>
              </a:avLst>
            </a:prstGeom>
            <a:grpFill/>
            <a:ln w="9525" algn="ctr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</p:grpSp>
      <p:grpSp>
        <p:nvGrpSpPr>
          <p:cNvPr id="16" name="Group 30"/>
          <p:cNvGrpSpPr>
            <a:grpSpLocks/>
          </p:cNvGrpSpPr>
          <p:nvPr/>
        </p:nvGrpSpPr>
        <p:grpSpPr bwMode="auto">
          <a:xfrm>
            <a:off x="357158" y="4572008"/>
            <a:ext cx="7000924" cy="990600"/>
            <a:chOff x="97" y="2242"/>
            <a:chExt cx="4656" cy="624"/>
          </a:xfrm>
          <a:solidFill>
            <a:schemeClr val="accent5">
              <a:lumMod val="40000"/>
              <a:lumOff val="60000"/>
            </a:schemeClr>
          </a:solidFill>
        </p:grpSpPr>
        <p:grpSp>
          <p:nvGrpSpPr>
            <p:cNvPr id="17" name="Group 11"/>
            <p:cNvGrpSpPr>
              <a:grpSpLocks/>
            </p:cNvGrpSpPr>
            <p:nvPr/>
          </p:nvGrpSpPr>
          <p:grpSpPr bwMode="auto">
            <a:xfrm>
              <a:off x="97" y="2242"/>
              <a:ext cx="1104" cy="624"/>
              <a:chOff x="433" y="2242"/>
              <a:chExt cx="1392" cy="624"/>
            </a:xfrm>
            <a:grpFill/>
          </p:grpSpPr>
          <p:sp>
            <p:nvSpPr>
              <p:cNvPr id="27" name="Oval 12"/>
              <p:cNvSpPr>
                <a:spLocks noChangeArrowheads="1"/>
              </p:cNvSpPr>
              <p:nvPr/>
            </p:nvSpPr>
            <p:spPr bwMode="auto">
              <a:xfrm>
                <a:off x="433" y="2242"/>
                <a:ext cx="1392" cy="624"/>
              </a:xfrm>
              <a:prstGeom prst="ellipse">
                <a:avLst/>
              </a:prstGeom>
              <a:grpFill/>
              <a:ln w="9525" algn="ctr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28" name="Text Box 13"/>
              <p:cNvSpPr txBox="1">
                <a:spLocks noChangeArrowheads="1"/>
              </p:cNvSpPr>
              <p:nvPr/>
            </p:nvSpPr>
            <p:spPr bwMode="auto">
              <a:xfrm>
                <a:off x="673" y="2434"/>
                <a:ext cx="912" cy="212"/>
              </a:xfrm>
              <a:prstGeom prst="rect">
                <a:avLst/>
              </a:prstGeom>
              <a:grpFill/>
              <a:ln w="9525" algn="ctr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s-ES" sz="1600" b="1"/>
                  <a:t>PECADO</a:t>
                </a:r>
              </a:p>
            </p:txBody>
          </p:sp>
        </p:grpSp>
        <p:grpSp>
          <p:nvGrpSpPr>
            <p:cNvPr id="18" name="Group 14"/>
            <p:cNvGrpSpPr>
              <a:grpSpLocks/>
            </p:cNvGrpSpPr>
            <p:nvPr/>
          </p:nvGrpSpPr>
          <p:grpSpPr bwMode="auto">
            <a:xfrm>
              <a:off x="1297" y="2242"/>
              <a:ext cx="1104" cy="624"/>
              <a:chOff x="433" y="2242"/>
              <a:chExt cx="1392" cy="624"/>
            </a:xfrm>
            <a:grpFill/>
          </p:grpSpPr>
          <p:sp>
            <p:nvSpPr>
              <p:cNvPr id="25" name="Oval 15"/>
              <p:cNvSpPr>
                <a:spLocks noChangeArrowheads="1"/>
              </p:cNvSpPr>
              <p:nvPr/>
            </p:nvSpPr>
            <p:spPr bwMode="auto">
              <a:xfrm>
                <a:off x="433" y="2242"/>
                <a:ext cx="1392" cy="624"/>
              </a:xfrm>
              <a:prstGeom prst="ellipse">
                <a:avLst/>
              </a:prstGeom>
              <a:grpFill/>
              <a:ln w="9525" algn="ctr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26" name="Text Box 16"/>
              <p:cNvSpPr txBox="1">
                <a:spLocks noChangeArrowheads="1"/>
              </p:cNvSpPr>
              <p:nvPr/>
            </p:nvSpPr>
            <p:spPr bwMode="auto">
              <a:xfrm>
                <a:off x="597" y="2434"/>
                <a:ext cx="1138" cy="213"/>
              </a:xfrm>
              <a:prstGeom prst="rect">
                <a:avLst/>
              </a:prstGeom>
              <a:grpFill/>
              <a:ln w="9525" algn="ctr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s-ES" sz="1600" b="1" dirty="0"/>
                  <a:t>OCULTISMO</a:t>
                </a:r>
                <a:endParaRPr lang="es-ES" sz="1200" b="1" dirty="0"/>
              </a:p>
            </p:txBody>
          </p:sp>
        </p:grpSp>
        <p:grpSp>
          <p:nvGrpSpPr>
            <p:cNvPr id="19" name="Group 17"/>
            <p:cNvGrpSpPr>
              <a:grpSpLocks/>
            </p:cNvGrpSpPr>
            <p:nvPr/>
          </p:nvGrpSpPr>
          <p:grpSpPr bwMode="auto">
            <a:xfrm>
              <a:off x="2497" y="2242"/>
              <a:ext cx="1056" cy="624"/>
              <a:chOff x="433" y="2242"/>
              <a:chExt cx="1392" cy="624"/>
            </a:xfrm>
            <a:grpFill/>
          </p:grpSpPr>
          <p:sp>
            <p:nvSpPr>
              <p:cNvPr id="23" name="Oval 18"/>
              <p:cNvSpPr>
                <a:spLocks noChangeArrowheads="1"/>
              </p:cNvSpPr>
              <p:nvPr/>
            </p:nvSpPr>
            <p:spPr bwMode="auto">
              <a:xfrm>
                <a:off x="433" y="2242"/>
                <a:ext cx="1392" cy="624"/>
              </a:xfrm>
              <a:prstGeom prst="ellipse">
                <a:avLst/>
              </a:prstGeom>
              <a:grpFill/>
              <a:ln w="9525" algn="ctr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24" name="Text Box 19"/>
              <p:cNvSpPr txBox="1">
                <a:spLocks noChangeArrowheads="1"/>
              </p:cNvSpPr>
              <p:nvPr/>
            </p:nvSpPr>
            <p:spPr bwMode="auto">
              <a:xfrm>
                <a:off x="673" y="2434"/>
                <a:ext cx="980" cy="213"/>
              </a:xfrm>
              <a:prstGeom prst="rect">
                <a:avLst/>
              </a:prstGeom>
              <a:grpFill/>
              <a:ln w="9525" algn="ctr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s-ES" sz="1600" b="1" dirty="0"/>
                  <a:t>HERENCIA</a:t>
                </a:r>
              </a:p>
            </p:txBody>
          </p:sp>
        </p:grpSp>
        <p:grpSp>
          <p:nvGrpSpPr>
            <p:cNvPr id="20" name="Group 26"/>
            <p:cNvGrpSpPr>
              <a:grpSpLocks/>
            </p:cNvGrpSpPr>
            <p:nvPr/>
          </p:nvGrpSpPr>
          <p:grpSpPr bwMode="auto">
            <a:xfrm>
              <a:off x="3649" y="2242"/>
              <a:ext cx="1104" cy="624"/>
              <a:chOff x="433" y="2242"/>
              <a:chExt cx="1392" cy="624"/>
            </a:xfrm>
            <a:grpFill/>
          </p:grpSpPr>
          <p:sp>
            <p:nvSpPr>
              <p:cNvPr id="21" name="Oval 27"/>
              <p:cNvSpPr>
                <a:spLocks noChangeArrowheads="1"/>
              </p:cNvSpPr>
              <p:nvPr/>
            </p:nvSpPr>
            <p:spPr bwMode="auto">
              <a:xfrm>
                <a:off x="433" y="2242"/>
                <a:ext cx="1392" cy="624"/>
              </a:xfrm>
              <a:prstGeom prst="ellipse">
                <a:avLst/>
              </a:prstGeom>
              <a:grpFill/>
              <a:ln w="9525" algn="ctr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22" name="Text Box 28"/>
              <p:cNvSpPr txBox="1">
                <a:spLocks noChangeArrowheads="1"/>
              </p:cNvSpPr>
              <p:nvPr/>
            </p:nvSpPr>
            <p:spPr bwMode="auto">
              <a:xfrm>
                <a:off x="673" y="2434"/>
                <a:ext cx="912" cy="212"/>
              </a:xfrm>
              <a:prstGeom prst="rect">
                <a:avLst/>
              </a:prstGeom>
              <a:grpFill/>
              <a:ln w="9525" algn="ctr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s-ES" sz="1600" b="1" dirty="0"/>
                  <a:t>HERIDAS</a:t>
                </a:r>
              </a:p>
            </p:txBody>
          </p:sp>
        </p:grpSp>
      </p:grp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500430" y="1357298"/>
            <a:ext cx="4329114" cy="1143000"/>
          </a:xfrm>
        </p:spPr>
        <p:txBody>
          <a:bodyPr>
            <a:noAutofit/>
          </a:bodyPr>
          <a:lstStyle/>
          <a:p>
            <a:r>
              <a:rPr lang="es-CL" sz="6000" b="1" i="1" dirty="0" smtClean="0"/>
              <a:t>Cerrando la puerta del ocultismo</a:t>
            </a:r>
            <a:endParaRPr lang="es-ES" sz="6000" b="1" i="1" dirty="0"/>
          </a:p>
        </p:txBody>
      </p:sp>
      <p:pic>
        <p:nvPicPr>
          <p:cNvPr id="4" name="3 Marcador de contenido" descr="manijas-de-puertas2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00034" y="642918"/>
            <a:ext cx="3071833" cy="5072098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71488"/>
            <a:ext cx="8229600" cy="1143000"/>
          </a:xfrm>
        </p:spPr>
        <p:txBody>
          <a:bodyPr>
            <a:noAutofit/>
          </a:bodyPr>
          <a:lstStyle/>
          <a:p>
            <a:r>
              <a:rPr lang="es-CL" sz="3600" b="1" i="1" dirty="0" smtClean="0"/>
              <a:t>Soy una vasija rota…que Dios va a restaurar</a:t>
            </a:r>
            <a:endParaRPr lang="es-ES" sz="3600" b="1" i="1" dirty="0"/>
          </a:p>
        </p:txBody>
      </p:sp>
      <p:pic>
        <p:nvPicPr>
          <p:cNvPr id="4" name="3 Marcador de contenido" descr="agrietada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00034" y="1857364"/>
            <a:ext cx="2857520" cy="4081110"/>
          </a:xfrm>
        </p:spPr>
      </p:pic>
      <p:sp>
        <p:nvSpPr>
          <p:cNvPr id="5" name="4 CuadroTexto"/>
          <p:cNvSpPr txBox="1"/>
          <p:nvPr/>
        </p:nvSpPr>
        <p:spPr>
          <a:xfrm>
            <a:off x="3500430" y="1810772"/>
            <a:ext cx="385765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 smtClean="0"/>
              <a:t>Si la vasija está agrietada, el agua se filtrará y perderá entre las </a:t>
            </a:r>
            <a:r>
              <a:rPr lang="es-CL" sz="2400" dirty="0" err="1" smtClean="0"/>
              <a:t>trizaduras</a:t>
            </a:r>
            <a:r>
              <a:rPr lang="es-CL" sz="2400" dirty="0" smtClean="0"/>
              <a:t>.</a:t>
            </a:r>
          </a:p>
          <a:p>
            <a:endParaRPr lang="es-CL" sz="2400" dirty="0" smtClean="0"/>
          </a:p>
          <a:p>
            <a:r>
              <a:rPr lang="es-CL" sz="2400" dirty="0" smtClean="0"/>
              <a:t>Dios derrama su bendición, poder y gloria sobre ti, pero las </a:t>
            </a:r>
            <a:r>
              <a:rPr lang="es-CL" sz="2400" dirty="0" err="1" smtClean="0"/>
              <a:t>trizaduras</a:t>
            </a:r>
            <a:r>
              <a:rPr lang="es-CL" sz="2400" dirty="0" smtClean="0"/>
              <a:t> hacen que todo ello se pierda de inmediato.</a:t>
            </a:r>
            <a:endParaRPr lang="es-ES" sz="24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6472254" cy="1143000"/>
          </a:xfrm>
        </p:spPr>
        <p:txBody>
          <a:bodyPr>
            <a:normAutofit/>
          </a:bodyPr>
          <a:lstStyle/>
          <a:p>
            <a:r>
              <a:rPr lang="es-CL" sz="3600" b="1" i="1" dirty="0" smtClean="0"/>
              <a:t>Cerrando la puerta del ocultismo</a:t>
            </a:r>
            <a:endParaRPr lang="es-ES" sz="3600" b="1" i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1"/>
            <a:ext cx="6829444" cy="3757626"/>
          </a:xfrm>
        </p:spPr>
        <p:txBody>
          <a:bodyPr>
            <a:normAutofit fontScale="92500" lnSpcReduction="10000"/>
          </a:bodyPr>
          <a:lstStyle/>
          <a:p>
            <a:r>
              <a:rPr lang="es-CL" b="1" i="1" dirty="0" smtClean="0">
                <a:solidFill>
                  <a:srgbClr val="FF0000"/>
                </a:solidFill>
              </a:rPr>
              <a:t>El Espíritu Santo mora y llena en aquellas áreas entregadas a su control, no en aquellas que no fueron entregadas.</a:t>
            </a:r>
          </a:p>
          <a:p>
            <a:r>
              <a:rPr lang="es-CL" dirty="0" smtClean="0"/>
              <a:t>Por </a:t>
            </a:r>
            <a:r>
              <a:rPr lang="es-CL" dirty="0" err="1" smtClean="0"/>
              <a:t>ej</a:t>
            </a:r>
            <a:r>
              <a:rPr lang="es-CL" dirty="0" smtClean="0"/>
              <a:t>: puedo haber entregado el área de mi dinero al Señor, pero no la de la sexualidad.</a:t>
            </a:r>
          </a:p>
          <a:p>
            <a:r>
              <a:rPr lang="es-CL" dirty="0" smtClean="0"/>
              <a:t>“ni </a:t>
            </a:r>
            <a:r>
              <a:rPr lang="es-CL" dirty="0" smtClean="0"/>
              <a:t>deis lugar al </a:t>
            </a:r>
            <a:r>
              <a:rPr lang="es-CL" dirty="0" smtClean="0"/>
              <a:t>diablo” Efesios 4:27.</a:t>
            </a:r>
            <a:endParaRPr lang="es-E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4282" y="274638"/>
            <a:ext cx="7400948" cy="1143000"/>
          </a:xfrm>
        </p:spPr>
        <p:txBody>
          <a:bodyPr>
            <a:normAutofit/>
          </a:bodyPr>
          <a:lstStyle/>
          <a:p>
            <a:r>
              <a:rPr lang="es-CL" sz="3600" b="1" i="1" dirty="0" smtClean="0"/>
              <a:t>Cerrando la puerta del ocultismo</a:t>
            </a:r>
            <a:endParaRPr lang="es-ES" sz="3600" i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s-CL" dirty="0" smtClean="0"/>
              <a:t>Estamos en un triple conflicto:</a:t>
            </a:r>
          </a:p>
          <a:p>
            <a:r>
              <a:rPr lang="es-CL" dirty="0" smtClean="0"/>
              <a:t>El mal interno (“La carne”)</a:t>
            </a:r>
          </a:p>
          <a:p>
            <a:r>
              <a:rPr lang="es-CL" dirty="0" smtClean="0"/>
              <a:t>El mal social (“El mundo”)</a:t>
            </a:r>
          </a:p>
          <a:p>
            <a:r>
              <a:rPr lang="es-CL" dirty="0" smtClean="0"/>
              <a:t>El mal sobrenatural (“Satanás”)</a:t>
            </a:r>
            <a:endParaRPr lang="es-E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-285784" y="71414"/>
            <a:ext cx="8229600" cy="1143000"/>
          </a:xfrm>
        </p:spPr>
        <p:txBody>
          <a:bodyPr>
            <a:normAutofit/>
          </a:bodyPr>
          <a:lstStyle/>
          <a:p>
            <a:r>
              <a:rPr lang="es-CL" sz="3600" b="1" i="1" dirty="0" smtClean="0"/>
              <a:t>Cerrando la puerta del ocultismo</a:t>
            </a:r>
            <a:endParaRPr lang="es-ES" sz="3600" b="1" i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142984"/>
            <a:ext cx="6972320" cy="4525963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s-CL" sz="2400" dirty="0" smtClean="0"/>
              <a:t>¿Fuiste alguna vez a curanderos, chamanes, brujos o parapsicólogos?</a:t>
            </a:r>
          </a:p>
          <a:p>
            <a:pPr marL="457200" indent="-457200">
              <a:buFont typeface="+mj-lt"/>
              <a:buAutoNum type="arabicPeriod"/>
            </a:pPr>
            <a:r>
              <a:rPr lang="es-CL" sz="2400" dirty="0" smtClean="0"/>
              <a:t>¿Practicaste magia negra o “blanca” (ambas son “negras”)?</a:t>
            </a:r>
          </a:p>
          <a:p>
            <a:pPr marL="457200" indent="-457200">
              <a:buFont typeface="+mj-lt"/>
              <a:buAutoNum type="arabicPeriod"/>
            </a:pPr>
            <a:r>
              <a:rPr lang="es-CL" sz="2400" dirty="0" smtClean="0"/>
              <a:t>¿Realizaste o te realizaron un “trabajo”?</a:t>
            </a:r>
          </a:p>
          <a:p>
            <a:pPr marL="457200" indent="-457200">
              <a:buFont typeface="+mj-lt"/>
              <a:buAutoNum type="arabicPeriod"/>
            </a:pPr>
            <a:r>
              <a:rPr lang="es-CL" sz="2400" dirty="0" smtClean="0"/>
              <a:t>¿Alguna vez te dieron o portaste objetos relacionados con ocultismo (amuletos, talismanes, collares, etc.)?</a:t>
            </a:r>
          </a:p>
          <a:p>
            <a:pPr marL="457200" indent="-457200">
              <a:buFont typeface="+mj-lt"/>
              <a:buAutoNum type="arabicPeriod"/>
            </a:pPr>
            <a:r>
              <a:rPr lang="es-CL" sz="2400" dirty="0" smtClean="0"/>
              <a:t>¿Has tenido pesadillas que se repiten (muerte, cementerio, que alguien te persigue) o ataques nocturnos?</a:t>
            </a:r>
          </a:p>
          <a:p>
            <a:pPr marL="457200" indent="-457200">
              <a:buFont typeface="+mj-lt"/>
              <a:buAutoNum type="arabicPeriod"/>
            </a:pPr>
            <a:r>
              <a:rPr lang="es-CL" sz="2400" dirty="0" smtClean="0"/>
              <a:t>¿Jugaste al juego de la copa o a la tabla </a:t>
            </a:r>
            <a:r>
              <a:rPr lang="es-CL" sz="2400" dirty="0" err="1" smtClean="0"/>
              <a:t>Ouija</a:t>
            </a:r>
            <a:r>
              <a:rPr lang="es-CL" sz="2400" dirty="0" smtClean="0"/>
              <a:t>?</a:t>
            </a:r>
          </a:p>
          <a:p>
            <a:pPr marL="457200" indent="-457200">
              <a:buFont typeface="+mj-lt"/>
              <a:buAutoNum type="arabicPeriod"/>
            </a:pPr>
            <a:r>
              <a:rPr lang="es-CL" sz="2400" dirty="0" smtClean="0"/>
              <a:t>¿Te hiciste leer las manos o predecir el futuro?</a:t>
            </a:r>
          </a:p>
          <a:p>
            <a:pPr marL="457200" indent="-457200">
              <a:buFont typeface="+mj-lt"/>
              <a:buAutoNum type="arabicPeriod"/>
            </a:pPr>
            <a:r>
              <a:rPr lang="es-CL" sz="2400" dirty="0" smtClean="0"/>
              <a:t>¿Eres supersticioso, lees el horóscopo?</a:t>
            </a:r>
          </a:p>
          <a:p>
            <a:endParaRPr lang="es-CL" dirty="0" smtClean="0"/>
          </a:p>
          <a:p>
            <a:endParaRPr lang="es-CL" dirty="0" smtClean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000496" y="1785934"/>
            <a:ext cx="3829048" cy="1143000"/>
          </a:xfrm>
        </p:spPr>
        <p:txBody>
          <a:bodyPr>
            <a:noAutofit/>
          </a:bodyPr>
          <a:lstStyle/>
          <a:p>
            <a:r>
              <a:rPr lang="es-CL" sz="6000" b="1" i="1" dirty="0" smtClean="0"/>
              <a:t>Cerrando la puerta de la herencia</a:t>
            </a:r>
            <a:endParaRPr lang="es-ES" sz="6000" b="1" i="1" dirty="0"/>
          </a:p>
        </p:txBody>
      </p:sp>
      <p:pic>
        <p:nvPicPr>
          <p:cNvPr id="9" name="8 Marcador de contenido" descr="puerta_perdon_leon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71472" y="642918"/>
            <a:ext cx="3524248" cy="4929222"/>
          </a:xfr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-285784" y="274638"/>
            <a:ext cx="8229600" cy="1143000"/>
          </a:xfrm>
        </p:spPr>
        <p:txBody>
          <a:bodyPr>
            <a:normAutofit/>
          </a:bodyPr>
          <a:lstStyle/>
          <a:p>
            <a:r>
              <a:rPr lang="es-CL" sz="3600" b="1" i="1" dirty="0" smtClean="0"/>
              <a:t>Cerrando la puerta de la herencia</a:t>
            </a:r>
            <a:endParaRPr lang="es-ES" sz="3600" b="1" i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6829444" cy="4525963"/>
          </a:xfrm>
        </p:spPr>
        <p:txBody>
          <a:bodyPr/>
          <a:lstStyle/>
          <a:p>
            <a:r>
              <a:rPr lang="es-CL" b="1" dirty="0" smtClean="0"/>
              <a:t>Herencia</a:t>
            </a:r>
            <a:r>
              <a:rPr lang="es-CL" dirty="0" smtClean="0"/>
              <a:t>: “La transmisión de determinados caracteres o propiedades de padres e hijos y, en general, de antecesores a descendientes. En la herencia intervienen aspectos biológicos, psicológicos y espirituales”.</a:t>
            </a:r>
            <a:endParaRPr lang="es-E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-285784" y="274638"/>
            <a:ext cx="8229600" cy="1143000"/>
          </a:xfrm>
        </p:spPr>
        <p:txBody>
          <a:bodyPr>
            <a:normAutofit/>
          </a:bodyPr>
          <a:lstStyle/>
          <a:p>
            <a:r>
              <a:rPr lang="es-CL" sz="3600" b="1" i="1" dirty="0" smtClean="0"/>
              <a:t>Cerrando la puerta de la herencia</a:t>
            </a:r>
            <a:endParaRPr lang="es-ES" sz="3600" b="1" i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357298"/>
            <a:ext cx="6329378" cy="4525963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s-CL" b="1" dirty="0" smtClean="0">
                <a:solidFill>
                  <a:srgbClr val="FF0000"/>
                </a:solidFill>
              </a:rPr>
              <a:t>BIOLÓGICO: </a:t>
            </a:r>
          </a:p>
          <a:p>
            <a:r>
              <a:rPr lang="es-CL" b="1" dirty="0" smtClean="0"/>
              <a:t>Características morfológicas</a:t>
            </a:r>
          </a:p>
          <a:p>
            <a:r>
              <a:rPr lang="es-CL" b="1" dirty="0" smtClean="0"/>
              <a:t>Temperamento, tono afectivo</a:t>
            </a:r>
          </a:p>
          <a:p>
            <a:pPr>
              <a:buNone/>
            </a:pPr>
            <a:r>
              <a:rPr lang="es-CL" b="1" dirty="0" smtClean="0">
                <a:solidFill>
                  <a:srgbClr val="FF0000"/>
                </a:solidFill>
              </a:rPr>
              <a:t>PSICOLÓGICO:</a:t>
            </a:r>
          </a:p>
          <a:p>
            <a:r>
              <a:rPr lang="es-CL" b="1" dirty="0" smtClean="0"/>
              <a:t>Por aprendizaje (aprendemos de nuestros padres creencias y conductas).</a:t>
            </a:r>
          </a:p>
          <a:p>
            <a:pPr>
              <a:buNone/>
            </a:pPr>
            <a:r>
              <a:rPr lang="es-CL" b="1" dirty="0" smtClean="0">
                <a:solidFill>
                  <a:srgbClr val="FF0000"/>
                </a:solidFill>
              </a:rPr>
              <a:t>ESPIRITUAL:</a:t>
            </a:r>
          </a:p>
          <a:p>
            <a:r>
              <a:rPr lang="es-CL" b="1" dirty="0" smtClean="0"/>
              <a:t>También viene por aprendizaje, pero supera al mismo, va más allá que lo psicológico.</a:t>
            </a:r>
            <a:endParaRPr lang="es-E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-285784" y="274638"/>
            <a:ext cx="8229600" cy="1143000"/>
          </a:xfrm>
        </p:spPr>
        <p:txBody>
          <a:bodyPr>
            <a:normAutofit/>
          </a:bodyPr>
          <a:lstStyle/>
          <a:p>
            <a:r>
              <a:rPr lang="es-CL" sz="3600" b="1" i="1" dirty="0" smtClean="0"/>
              <a:t>Cerrando la puerta de la herencia</a:t>
            </a:r>
            <a:endParaRPr lang="es-ES" sz="3600" b="1" i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357298"/>
            <a:ext cx="6686568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s-CL" sz="2400" b="1" i="1" dirty="0" smtClean="0">
                <a:solidFill>
                  <a:srgbClr val="FF0000"/>
                </a:solidFill>
              </a:rPr>
              <a:t>	</a:t>
            </a:r>
            <a:r>
              <a:rPr lang="es-CL" sz="2400" b="1" i="1" dirty="0" smtClean="0"/>
              <a:t>En ambos Testamentos, Dios alude al pecado generacional.</a:t>
            </a:r>
          </a:p>
          <a:p>
            <a:pPr>
              <a:buNone/>
            </a:pPr>
            <a:r>
              <a:rPr lang="es-CL" sz="2400" b="1" i="1" dirty="0" smtClean="0">
                <a:solidFill>
                  <a:srgbClr val="FF0000"/>
                </a:solidFill>
              </a:rPr>
              <a:t>	</a:t>
            </a:r>
            <a:endParaRPr lang="es-CL" sz="2400" b="1" i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s-CL" sz="2400" b="1" i="1" dirty="0" smtClean="0">
                <a:solidFill>
                  <a:srgbClr val="FF0000"/>
                </a:solidFill>
              </a:rPr>
              <a:t>	“(</a:t>
            </a:r>
            <a:r>
              <a:rPr lang="es-CL" sz="2400" b="1" i="1" dirty="0" smtClean="0">
                <a:solidFill>
                  <a:srgbClr val="FF0000"/>
                </a:solidFill>
              </a:rPr>
              <a:t>E</a:t>
            </a:r>
            <a:r>
              <a:rPr lang="es-CL" sz="2400" b="1" i="1" dirty="0" smtClean="0">
                <a:solidFill>
                  <a:srgbClr val="FF0000"/>
                </a:solidFill>
              </a:rPr>
              <a:t>l Señor) que </a:t>
            </a:r>
            <a:r>
              <a:rPr lang="es-CL" sz="2400" b="1" i="1" dirty="0" smtClean="0">
                <a:solidFill>
                  <a:srgbClr val="FF0000"/>
                </a:solidFill>
              </a:rPr>
              <a:t>visita la iniquidad </a:t>
            </a:r>
            <a:r>
              <a:rPr lang="es-CL" sz="2400" b="1" i="1" dirty="0" smtClean="0">
                <a:solidFill>
                  <a:srgbClr val="FF0000"/>
                </a:solidFill>
              </a:rPr>
              <a:t>de </a:t>
            </a:r>
            <a:r>
              <a:rPr lang="es-CL" sz="2400" b="1" i="1" dirty="0" smtClean="0">
                <a:solidFill>
                  <a:srgbClr val="FF0000"/>
                </a:solidFill>
              </a:rPr>
              <a:t>los </a:t>
            </a:r>
            <a:r>
              <a:rPr lang="es-CL" sz="2400" b="1" i="1" dirty="0" smtClean="0">
                <a:solidFill>
                  <a:srgbClr val="FF0000"/>
                </a:solidFill>
              </a:rPr>
              <a:t>padres sobre </a:t>
            </a:r>
            <a:r>
              <a:rPr lang="es-CL" sz="2400" b="1" i="1" dirty="0" smtClean="0">
                <a:solidFill>
                  <a:srgbClr val="FF0000"/>
                </a:solidFill>
              </a:rPr>
              <a:t>los hijos y sobre los hijos de los hijos, hasta la tercera y cuarta </a:t>
            </a:r>
            <a:r>
              <a:rPr lang="es-CL" sz="2400" b="1" i="1" dirty="0" smtClean="0">
                <a:solidFill>
                  <a:srgbClr val="FF0000"/>
                </a:solidFill>
              </a:rPr>
              <a:t> generación” </a:t>
            </a:r>
          </a:p>
          <a:p>
            <a:pPr>
              <a:buNone/>
            </a:pPr>
            <a:r>
              <a:rPr lang="es-CL" sz="2400" b="1" i="1" dirty="0" smtClean="0">
                <a:solidFill>
                  <a:srgbClr val="FF0000"/>
                </a:solidFill>
              </a:rPr>
              <a:t>	</a:t>
            </a:r>
            <a:r>
              <a:rPr lang="es-CL" sz="2400" b="1" i="1" dirty="0" err="1" smtClean="0">
                <a:solidFill>
                  <a:srgbClr val="FF0000"/>
                </a:solidFill>
              </a:rPr>
              <a:t>Exodo</a:t>
            </a:r>
            <a:r>
              <a:rPr lang="es-CL" sz="2400" b="1" i="1" dirty="0" smtClean="0">
                <a:solidFill>
                  <a:srgbClr val="FF0000"/>
                </a:solidFill>
              </a:rPr>
              <a:t> 34:7</a:t>
            </a:r>
          </a:p>
          <a:p>
            <a:pPr>
              <a:buNone/>
            </a:pPr>
            <a:endParaRPr lang="es-CL" sz="1100" b="1" i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s-CL" sz="2400" b="1" i="1" dirty="0" smtClean="0">
                <a:solidFill>
                  <a:srgbClr val="FF0000"/>
                </a:solidFill>
              </a:rPr>
              <a:t>	“Generación de víboras” </a:t>
            </a:r>
          </a:p>
          <a:p>
            <a:pPr>
              <a:buNone/>
            </a:pPr>
            <a:r>
              <a:rPr lang="es-CL" sz="2400" b="1" i="1" dirty="0" smtClean="0">
                <a:solidFill>
                  <a:srgbClr val="FF0000"/>
                </a:solidFill>
              </a:rPr>
              <a:t>	</a:t>
            </a:r>
            <a:r>
              <a:rPr lang="es-CL" sz="2400" b="1" i="1" dirty="0" smtClean="0">
                <a:solidFill>
                  <a:srgbClr val="FF0000"/>
                </a:solidFill>
              </a:rPr>
              <a:t>Mateo 12:34</a:t>
            </a:r>
            <a:endParaRPr lang="es-CL" sz="2400" b="1" i="1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s-ES" sz="2400" i="1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-285784" y="274638"/>
            <a:ext cx="8229600" cy="1143000"/>
          </a:xfrm>
        </p:spPr>
        <p:txBody>
          <a:bodyPr>
            <a:normAutofit/>
          </a:bodyPr>
          <a:lstStyle/>
          <a:p>
            <a:r>
              <a:rPr lang="es-CL" sz="3600" b="1" i="1" dirty="0" smtClean="0"/>
              <a:t>Cerrando la puerta de la herencia</a:t>
            </a:r>
            <a:endParaRPr lang="es-ES" sz="3600" b="1" i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357298"/>
            <a:ext cx="6686568" cy="4525963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s-CL" sz="2800" b="1" i="1" dirty="0" smtClean="0"/>
              <a:t>Conceptos errados, pecados generacionales, transmisión de espíritus familiares.</a:t>
            </a:r>
            <a:r>
              <a:rPr lang="es-CL" sz="2800" b="1" i="1" dirty="0" smtClean="0">
                <a:solidFill>
                  <a:srgbClr val="FF0000"/>
                </a:solidFill>
              </a:rPr>
              <a:t> </a:t>
            </a:r>
            <a:endParaRPr lang="es-CL" sz="2800" b="1" i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s-CL" sz="2400" b="1" i="1" dirty="0" smtClean="0">
                <a:solidFill>
                  <a:srgbClr val="FF0000"/>
                </a:solidFill>
              </a:rPr>
              <a:t>Imágenes falsas de Dios</a:t>
            </a:r>
          </a:p>
          <a:p>
            <a:pPr>
              <a:buNone/>
            </a:pPr>
            <a:r>
              <a:rPr lang="es-CL" sz="2400" b="1" i="1" dirty="0" smtClean="0"/>
              <a:t>(sádico, castigador, policía, indiferente, etc.)</a:t>
            </a:r>
          </a:p>
          <a:p>
            <a:pPr>
              <a:buNone/>
            </a:pPr>
            <a:r>
              <a:rPr lang="es-CL" sz="2400" b="1" i="1" dirty="0" smtClean="0">
                <a:solidFill>
                  <a:srgbClr val="FF0000"/>
                </a:solidFill>
              </a:rPr>
              <a:t>Estructuras transmitidas de pensamiento </a:t>
            </a:r>
            <a:r>
              <a:rPr lang="es-CL" sz="2400" b="1" i="1" dirty="0" smtClean="0"/>
              <a:t>(“nosotros los de la familia X somos todos soberbios”, etc.)</a:t>
            </a:r>
          </a:p>
          <a:p>
            <a:pPr>
              <a:buNone/>
            </a:pPr>
            <a:r>
              <a:rPr lang="es-CL" sz="2400" b="1" i="1" dirty="0" smtClean="0">
                <a:solidFill>
                  <a:srgbClr val="FF0000"/>
                </a:solidFill>
              </a:rPr>
              <a:t>Espíritus familiares</a:t>
            </a:r>
          </a:p>
          <a:p>
            <a:pPr>
              <a:buNone/>
            </a:pPr>
            <a:r>
              <a:rPr lang="es-CL" sz="2400" b="1" i="1" dirty="0" smtClean="0"/>
              <a:t>(espíritu de violencia: abuelo </a:t>
            </a:r>
            <a:r>
              <a:rPr lang="es-CL" sz="2400" b="1" i="1" dirty="0" err="1" smtClean="0"/>
              <a:t>maltratador</a:t>
            </a:r>
            <a:r>
              <a:rPr lang="es-CL" sz="2400" b="1" i="1" dirty="0" smtClean="0"/>
              <a:t>, padre </a:t>
            </a:r>
            <a:r>
              <a:rPr lang="es-CL" sz="2400" b="1" i="1" dirty="0" err="1" smtClean="0"/>
              <a:t>maltratador</a:t>
            </a:r>
            <a:r>
              <a:rPr lang="es-CL" sz="2400" b="1" i="1" dirty="0" smtClean="0"/>
              <a:t>, hijo </a:t>
            </a:r>
            <a:r>
              <a:rPr lang="es-CL" sz="2400" b="1" i="1" dirty="0" err="1" smtClean="0"/>
              <a:t>maltratador</a:t>
            </a:r>
            <a:endParaRPr lang="es-CL" sz="2400" b="1" i="1" dirty="0" smtClean="0"/>
          </a:p>
          <a:p>
            <a:pPr>
              <a:buNone/>
            </a:pPr>
            <a:r>
              <a:rPr lang="es-CL" sz="2400" b="1" i="1" dirty="0" smtClean="0"/>
              <a:t>e</a:t>
            </a:r>
            <a:r>
              <a:rPr lang="es-CL" sz="2400" b="1" i="1" dirty="0" smtClean="0"/>
              <a:t>spíritu de suicidio: </a:t>
            </a:r>
            <a:r>
              <a:rPr lang="es-CL" sz="2400" b="1" i="1" dirty="0" smtClean="0"/>
              <a:t>abuelo </a:t>
            </a:r>
            <a:r>
              <a:rPr lang="es-CL" sz="2400" b="1" i="1" dirty="0" smtClean="0"/>
              <a:t>suicida, </a:t>
            </a:r>
            <a:r>
              <a:rPr lang="es-CL" sz="2400" b="1" i="1" dirty="0" smtClean="0"/>
              <a:t>padre suicida</a:t>
            </a:r>
            <a:r>
              <a:rPr lang="es-CL" sz="2400" b="1" i="1" dirty="0" smtClean="0"/>
              <a:t>, </a:t>
            </a:r>
            <a:r>
              <a:rPr lang="es-CL" sz="2400" b="1" i="1" dirty="0" smtClean="0"/>
              <a:t>hijo suicida</a:t>
            </a:r>
            <a:r>
              <a:rPr lang="es-CL" sz="2400" b="1" i="1" dirty="0" smtClean="0"/>
              <a:t>)</a:t>
            </a:r>
          </a:p>
          <a:p>
            <a:pPr>
              <a:buNone/>
            </a:pPr>
            <a:endParaRPr lang="es-CL" sz="2400" b="1" i="1" dirty="0" smtClean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-285784" y="274638"/>
            <a:ext cx="8229600" cy="1143000"/>
          </a:xfrm>
        </p:spPr>
        <p:txBody>
          <a:bodyPr>
            <a:normAutofit/>
          </a:bodyPr>
          <a:lstStyle/>
          <a:p>
            <a:r>
              <a:rPr lang="es-CL" sz="3600" b="1" i="1" dirty="0" smtClean="0"/>
              <a:t>Cerrando la puerta de la herencia</a:t>
            </a:r>
            <a:endParaRPr lang="es-ES" sz="3600" b="1" i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357298"/>
            <a:ext cx="6686568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s-CL" sz="2800" b="1" i="1" dirty="0" smtClean="0"/>
              <a:t>Pactos o prácticas ocultistas heredadas.</a:t>
            </a:r>
            <a:r>
              <a:rPr lang="es-CL" sz="2800" b="1" i="1" dirty="0" smtClean="0">
                <a:solidFill>
                  <a:srgbClr val="FF0000"/>
                </a:solidFill>
              </a:rPr>
              <a:t> </a:t>
            </a:r>
          </a:p>
          <a:p>
            <a:pPr>
              <a:buNone/>
            </a:pPr>
            <a:r>
              <a:rPr lang="es-CL" sz="2400" b="1" i="1" dirty="0" smtClean="0">
                <a:solidFill>
                  <a:srgbClr val="FF0000"/>
                </a:solidFill>
              </a:rPr>
              <a:t>Prácticas ocultistas de antepasados</a:t>
            </a:r>
          </a:p>
          <a:p>
            <a:pPr>
              <a:buNone/>
            </a:pPr>
            <a:r>
              <a:rPr lang="es-CL" sz="2400" b="1" i="1" dirty="0" smtClean="0"/>
              <a:t>(entregas al momento de nacer, objetos, prendas, etc.)</a:t>
            </a:r>
          </a:p>
          <a:p>
            <a:pPr>
              <a:buNone/>
            </a:pPr>
            <a:r>
              <a:rPr lang="es-CL" sz="2400" b="1" i="1" dirty="0" smtClean="0">
                <a:solidFill>
                  <a:srgbClr val="FF0000"/>
                </a:solidFill>
              </a:rPr>
              <a:t>Objetos ocultistas heredados</a:t>
            </a:r>
          </a:p>
          <a:p>
            <a:pPr>
              <a:buNone/>
            </a:pPr>
            <a:r>
              <a:rPr lang="es-CL" sz="2400" b="1" i="1" dirty="0" smtClean="0"/>
              <a:t>(medalla del abuelo, crucifijo de la madre, etc.)</a:t>
            </a:r>
          </a:p>
          <a:p>
            <a:pPr>
              <a:buNone/>
            </a:pPr>
            <a:r>
              <a:rPr lang="es-CL" sz="2400" b="1" i="1" dirty="0" smtClean="0">
                <a:solidFill>
                  <a:srgbClr val="FF0000"/>
                </a:solidFill>
              </a:rPr>
              <a:t>Falsos dones ocultistas heredados</a:t>
            </a:r>
          </a:p>
          <a:p>
            <a:pPr>
              <a:buNone/>
            </a:pPr>
            <a:r>
              <a:rPr lang="es-CL" sz="2400" b="1" i="1" dirty="0" smtClean="0"/>
              <a:t>(“mi abuela era adivina, mi mamá también y yo </a:t>
            </a:r>
            <a:r>
              <a:rPr lang="es-CL" sz="2400" b="1" i="1" dirty="0" err="1" smtClean="0"/>
              <a:t>cre</a:t>
            </a:r>
            <a:r>
              <a:rPr lang="es-CL" sz="2400" b="1" i="1" dirty="0" smtClean="0"/>
              <a:t> que lo soy”)</a:t>
            </a:r>
          </a:p>
          <a:p>
            <a:pPr>
              <a:buNone/>
            </a:pPr>
            <a:endParaRPr lang="es-CL" sz="2400" b="1" i="1" dirty="0" smtClean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-285784" y="274638"/>
            <a:ext cx="8229600" cy="1143000"/>
          </a:xfrm>
        </p:spPr>
        <p:txBody>
          <a:bodyPr>
            <a:normAutofit/>
          </a:bodyPr>
          <a:lstStyle/>
          <a:p>
            <a:r>
              <a:rPr lang="es-CL" sz="3600" b="1" i="1" dirty="0" smtClean="0"/>
              <a:t>Cerrando la puerta de la herencia</a:t>
            </a:r>
            <a:endParaRPr lang="es-ES" sz="3600" b="1" i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357298"/>
            <a:ext cx="6686568" cy="452596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s-CL" sz="2800" b="1" i="1" dirty="0" smtClean="0"/>
              <a:t>Maldiciones familiares.</a:t>
            </a:r>
            <a:r>
              <a:rPr lang="es-CL" sz="2800" b="1" i="1" dirty="0" smtClean="0">
                <a:solidFill>
                  <a:srgbClr val="FF0000"/>
                </a:solidFill>
              </a:rPr>
              <a:t> </a:t>
            </a:r>
          </a:p>
          <a:p>
            <a:pPr>
              <a:buNone/>
            </a:pPr>
            <a:r>
              <a:rPr lang="es-CL" sz="2400" b="1" i="1" dirty="0" smtClean="0">
                <a:solidFill>
                  <a:srgbClr val="FF0000"/>
                </a:solidFill>
              </a:rPr>
              <a:t>Un deseo expresado en contra de alguien/</a:t>
            </a:r>
          </a:p>
          <a:p>
            <a:pPr>
              <a:buNone/>
            </a:pPr>
            <a:r>
              <a:rPr lang="es-CL" sz="2400" b="1" i="1" dirty="0" smtClean="0">
                <a:solidFill>
                  <a:srgbClr val="FF0000"/>
                </a:solidFill>
              </a:rPr>
              <a:t>Palabras que despliegan el poder del mal y del pecado/ Brotan desde alguien que ostenta cierto nivel de autoridad paterna o legal/</a:t>
            </a:r>
          </a:p>
          <a:p>
            <a:pPr>
              <a:buNone/>
            </a:pPr>
            <a:r>
              <a:rPr lang="es-CL" sz="2400" b="1" i="1" dirty="0" smtClean="0">
                <a:solidFill>
                  <a:srgbClr val="FF0000"/>
                </a:solidFill>
              </a:rPr>
              <a:t>Un deseo negativo, insultar, menoscabar</a:t>
            </a:r>
          </a:p>
          <a:p>
            <a:pPr>
              <a:buNone/>
            </a:pPr>
            <a:endParaRPr lang="es-CL" sz="2400" b="1" i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s-CL" sz="2400" b="1" i="1" dirty="0" smtClean="0">
                <a:solidFill>
                  <a:srgbClr val="FF0000"/>
                </a:solidFill>
              </a:rPr>
              <a:t>Maldición ocultista</a:t>
            </a:r>
          </a:p>
          <a:p>
            <a:pPr>
              <a:buNone/>
            </a:pPr>
            <a:r>
              <a:rPr lang="es-CL" sz="2400" b="1" i="1" dirty="0" smtClean="0"/>
              <a:t>Quien profiere la maldición se relaciona con lo oculto</a:t>
            </a:r>
          </a:p>
          <a:p>
            <a:pPr>
              <a:buNone/>
            </a:pPr>
            <a:r>
              <a:rPr lang="es-CL" sz="2400" b="1" i="1" dirty="0" smtClean="0">
                <a:solidFill>
                  <a:srgbClr val="FF0000"/>
                </a:solidFill>
              </a:rPr>
              <a:t>Maldiciones emocionales</a:t>
            </a:r>
          </a:p>
          <a:p>
            <a:pPr>
              <a:buNone/>
            </a:pPr>
            <a:r>
              <a:rPr lang="es-CL" sz="2400" b="1" i="1" dirty="0" smtClean="0"/>
              <a:t>Hay </a:t>
            </a:r>
            <a:r>
              <a:rPr lang="es-CL" sz="2400" b="1" i="1" dirty="0" smtClean="0"/>
              <a:t>hombres cuyas palabras son como golpes de espada; </a:t>
            </a:r>
            <a:r>
              <a:rPr lang="es-CL" sz="2400" b="1" i="1" dirty="0" smtClean="0"/>
              <a:t>Mas </a:t>
            </a:r>
            <a:r>
              <a:rPr lang="es-CL" sz="2400" b="1" i="1" dirty="0" smtClean="0"/>
              <a:t>la lengua de los sabios es medicina</a:t>
            </a:r>
            <a:r>
              <a:rPr lang="es-CL" sz="2400" b="1" i="1" dirty="0" smtClean="0"/>
              <a:t>.</a:t>
            </a:r>
            <a:r>
              <a:rPr lang="es-CL" sz="2400" b="1" i="1" dirty="0" smtClean="0"/>
              <a:t> </a:t>
            </a:r>
            <a:r>
              <a:rPr lang="es-CL" sz="2400" b="1" i="1" dirty="0" smtClean="0"/>
              <a:t>Proverbios 12:18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b="1" i="1" dirty="0" smtClean="0"/>
              <a:t>Cuatro grietas o </a:t>
            </a:r>
            <a:r>
              <a:rPr lang="es-CL" b="1" i="1" dirty="0" err="1" smtClean="0"/>
              <a:t>trizaduras</a:t>
            </a:r>
            <a:endParaRPr lang="es-ES" b="1" i="1" dirty="0"/>
          </a:p>
        </p:txBody>
      </p:sp>
      <p:pic>
        <p:nvPicPr>
          <p:cNvPr id="4" name="3 Marcador de contenido" descr="agrietada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00034" y="1571612"/>
            <a:ext cx="2857520" cy="4366862"/>
          </a:xfrm>
        </p:spPr>
      </p:pic>
      <p:sp>
        <p:nvSpPr>
          <p:cNvPr id="5" name="4 CuadroTexto"/>
          <p:cNvSpPr txBox="1"/>
          <p:nvPr/>
        </p:nvSpPr>
        <p:spPr>
          <a:xfrm>
            <a:off x="3571868" y="1610013"/>
            <a:ext cx="38576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b="1" i="1" dirty="0" smtClean="0"/>
              <a:t>Pecados</a:t>
            </a:r>
            <a:endParaRPr lang="es-ES" sz="2400" b="1" i="1" dirty="0"/>
          </a:p>
        </p:txBody>
      </p:sp>
      <p:sp>
        <p:nvSpPr>
          <p:cNvPr id="6" name="5 CuadroTexto"/>
          <p:cNvSpPr txBox="1"/>
          <p:nvPr/>
        </p:nvSpPr>
        <p:spPr>
          <a:xfrm>
            <a:off x="3571868" y="2181517"/>
            <a:ext cx="38576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b="1" i="1" dirty="0" smtClean="0"/>
              <a:t>Heridas</a:t>
            </a:r>
            <a:endParaRPr lang="es-ES" sz="2400" b="1" i="1" dirty="0"/>
          </a:p>
        </p:txBody>
      </p:sp>
      <p:sp>
        <p:nvSpPr>
          <p:cNvPr id="7" name="6 CuadroTexto"/>
          <p:cNvSpPr txBox="1"/>
          <p:nvPr/>
        </p:nvSpPr>
        <p:spPr>
          <a:xfrm>
            <a:off x="3571868" y="2753021"/>
            <a:ext cx="38576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b="1" i="1" dirty="0" smtClean="0"/>
              <a:t>Herencia</a:t>
            </a:r>
            <a:endParaRPr lang="es-ES" sz="2400" b="1" i="1" dirty="0"/>
          </a:p>
        </p:txBody>
      </p:sp>
      <p:sp>
        <p:nvSpPr>
          <p:cNvPr id="8" name="7 CuadroTexto"/>
          <p:cNvSpPr txBox="1"/>
          <p:nvPr/>
        </p:nvSpPr>
        <p:spPr>
          <a:xfrm>
            <a:off x="3571868" y="3324525"/>
            <a:ext cx="38576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b="1" i="1" dirty="0" smtClean="0"/>
              <a:t>Ocultismo</a:t>
            </a:r>
            <a:endParaRPr lang="es-ES" sz="2400" b="1" i="1" dirty="0"/>
          </a:p>
        </p:txBody>
      </p:sp>
      <p:sp>
        <p:nvSpPr>
          <p:cNvPr id="11" name="10 Flecha derecha"/>
          <p:cNvSpPr/>
          <p:nvPr/>
        </p:nvSpPr>
        <p:spPr>
          <a:xfrm rot="20596873">
            <a:off x="2298749" y="1918588"/>
            <a:ext cx="1214446" cy="197073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11 Flecha derecha"/>
          <p:cNvSpPr/>
          <p:nvPr/>
        </p:nvSpPr>
        <p:spPr>
          <a:xfrm rot="20596873">
            <a:off x="1606846" y="2567733"/>
            <a:ext cx="1984382" cy="189802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" name="12 Flecha derecha"/>
          <p:cNvSpPr/>
          <p:nvPr/>
        </p:nvSpPr>
        <p:spPr>
          <a:xfrm rot="20596873">
            <a:off x="1274695" y="3184552"/>
            <a:ext cx="2303671" cy="203331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" name="13 Flecha derecha"/>
          <p:cNvSpPr/>
          <p:nvPr/>
        </p:nvSpPr>
        <p:spPr>
          <a:xfrm rot="20596873">
            <a:off x="1856182" y="3681108"/>
            <a:ext cx="1783641" cy="210351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-285784" y="274638"/>
            <a:ext cx="8229600" cy="1143000"/>
          </a:xfrm>
        </p:spPr>
        <p:txBody>
          <a:bodyPr>
            <a:normAutofit/>
          </a:bodyPr>
          <a:lstStyle/>
          <a:p>
            <a:r>
              <a:rPr lang="es-CL" sz="3600" b="1" i="1" dirty="0" smtClean="0"/>
              <a:t>Cerrando la puerta de la herencia</a:t>
            </a:r>
            <a:endParaRPr lang="es-ES" sz="3600" b="1" i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357298"/>
            <a:ext cx="6686568" cy="4525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s-CL" sz="2800" b="1" i="1" dirty="0" smtClean="0"/>
              <a:t>Renunciar al pecado de su familia –y si lo cometió- al suyo propio.</a:t>
            </a:r>
          </a:p>
          <a:p>
            <a:pPr marL="514350" indent="-514350">
              <a:buFont typeface="+mj-lt"/>
              <a:buAutoNum type="arabicPeriod"/>
            </a:pPr>
            <a:r>
              <a:rPr lang="es-CL" sz="2800" b="1" i="1" dirty="0" smtClean="0"/>
              <a:t>Destruir todo objeto ocultista heredado.</a:t>
            </a:r>
          </a:p>
          <a:p>
            <a:pPr marL="514350" indent="-514350">
              <a:buFont typeface="+mj-lt"/>
              <a:buAutoNum type="arabicPeriod"/>
            </a:pPr>
            <a:r>
              <a:rPr lang="es-CL" sz="2800" b="1" i="1" dirty="0" smtClean="0"/>
              <a:t>Renunciar a cualquier falso don.</a:t>
            </a:r>
            <a:endParaRPr lang="es-CL" sz="2400" b="1" i="1" dirty="0" smtClean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-285784" y="274638"/>
            <a:ext cx="8229600" cy="1143000"/>
          </a:xfrm>
        </p:spPr>
        <p:txBody>
          <a:bodyPr>
            <a:normAutofit/>
          </a:bodyPr>
          <a:lstStyle/>
          <a:p>
            <a:r>
              <a:rPr lang="es-CL" sz="3600" b="1" i="1" dirty="0" smtClean="0"/>
              <a:t>Cerrando la puerta de la herencia</a:t>
            </a:r>
            <a:endParaRPr lang="es-ES" sz="3600" b="1" i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357298"/>
            <a:ext cx="6686568" cy="4525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s-CL" sz="2800" b="1" i="1" dirty="0" smtClean="0"/>
              <a:t>¿Conociste a tus abuelos, tíos u otros parientes cercanos?</a:t>
            </a:r>
          </a:p>
          <a:p>
            <a:pPr marL="514350" indent="-514350">
              <a:buFont typeface="+mj-lt"/>
              <a:buAutoNum type="arabicPeriod"/>
            </a:pPr>
            <a:r>
              <a:rPr lang="es-CL" sz="2800" b="1" i="1" dirty="0" smtClean="0"/>
              <a:t>¿Qué tipo de relación tuviste con ellos?</a:t>
            </a:r>
          </a:p>
          <a:p>
            <a:pPr marL="514350" indent="-514350">
              <a:buFont typeface="+mj-lt"/>
              <a:buAutoNum type="arabicPeriod"/>
            </a:pPr>
            <a:r>
              <a:rPr lang="es-CL" sz="2800" b="1" i="1" dirty="0" smtClean="0"/>
              <a:t>¿A quién te pareces físicamente?</a:t>
            </a:r>
          </a:p>
          <a:p>
            <a:pPr marL="514350" indent="-514350">
              <a:buFont typeface="+mj-lt"/>
              <a:buAutoNum type="arabicPeriod"/>
            </a:pPr>
            <a:r>
              <a:rPr lang="es-CL" sz="2800" b="1" i="1" dirty="0" smtClean="0"/>
              <a:t>¿A quién te pareces emocionalmente?</a:t>
            </a:r>
          </a:p>
          <a:p>
            <a:pPr marL="514350" indent="-514350">
              <a:buFont typeface="+mj-lt"/>
              <a:buAutoNum type="arabicPeriod"/>
            </a:pPr>
            <a:r>
              <a:rPr lang="es-CL" sz="2800" b="1" i="1" dirty="0" smtClean="0"/>
              <a:t>¿Observaste alguna tendencia en tu familia: enfermedades hereditarias, actitudes violentas, vicios, suicidios, etc.? 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-285784" y="274638"/>
            <a:ext cx="8229600" cy="1143000"/>
          </a:xfrm>
        </p:spPr>
        <p:txBody>
          <a:bodyPr>
            <a:normAutofit/>
          </a:bodyPr>
          <a:lstStyle/>
          <a:p>
            <a:r>
              <a:rPr lang="es-CL" sz="3600" b="1" i="1" dirty="0" smtClean="0"/>
              <a:t>Cerrando la puerta de la herencia</a:t>
            </a:r>
            <a:endParaRPr lang="es-ES" sz="3600" b="1" i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357298"/>
            <a:ext cx="6686568" cy="4525963"/>
          </a:xfrm>
        </p:spPr>
        <p:txBody>
          <a:bodyPr>
            <a:normAutofit lnSpcReduction="10000"/>
          </a:bodyPr>
          <a:lstStyle/>
          <a:p>
            <a:pPr marL="514350" indent="-514350">
              <a:buAutoNum type="arabicPeriod" startAt="6"/>
            </a:pPr>
            <a:r>
              <a:rPr lang="es-CL" sz="2800" b="1" i="1" dirty="0" smtClean="0"/>
              <a:t>¿Hay en tu familia algún antecedente generacional que pueda señalar cierta herencia espiritual?</a:t>
            </a:r>
          </a:p>
          <a:p>
            <a:pPr marL="514350" indent="-514350">
              <a:buAutoNum type="arabicPeriod" startAt="6"/>
            </a:pPr>
            <a:r>
              <a:rPr lang="es-CL" sz="2800" b="1" i="1" dirty="0" smtClean="0"/>
              <a:t>¿Alguno de tus padres o abuelos practicaron ritos, participaron en sectas, fueron devotos de santos, etc.?</a:t>
            </a:r>
          </a:p>
          <a:p>
            <a:pPr marL="514350" indent="-514350">
              <a:buAutoNum type="arabicPeriod" startAt="6"/>
            </a:pPr>
            <a:r>
              <a:rPr lang="es-CL" sz="2800" b="1" i="1" dirty="0" smtClean="0"/>
              <a:t>¿Qué religión practicaron tus padres, abuelos y parientes cercanos?</a:t>
            </a:r>
          </a:p>
          <a:p>
            <a:pPr marL="514350" indent="-514350">
              <a:buAutoNum type="arabicPeriod" startAt="6"/>
            </a:pPr>
            <a:r>
              <a:rPr lang="es-CL" sz="2800" b="1" i="1" dirty="0" smtClean="0"/>
              <a:t>¿Guardas algún objeto heredado tal como amuletos, crucifijos, etc.?</a:t>
            </a:r>
          </a:p>
          <a:p>
            <a:pPr marL="514350" indent="-514350">
              <a:buAutoNum type="arabicPeriod" startAt="6"/>
            </a:pPr>
            <a:endParaRPr lang="es-CL" sz="2800" b="1" i="1" dirty="0" smtClean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-285784" y="274638"/>
            <a:ext cx="8229600" cy="1143000"/>
          </a:xfrm>
        </p:spPr>
        <p:txBody>
          <a:bodyPr>
            <a:normAutofit/>
          </a:bodyPr>
          <a:lstStyle/>
          <a:p>
            <a:r>
              <a:rPr lang="es-CL" sz="3600" b="1" i="1" dirty="0" smtClean="0"/>
              <a:t>Cerrando la puerta de la herencia</a:t>
            </a:r>
            <a:endParaRPr lang="es-ES" sz="3600" b="1" i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357298"/>
            <a:ext cx="6686568" cy="4525963"/>
          </a:xfrm>
        </p:spPr>
        <p:txBody>
          <a:bodyPr>
            <a:normAutofit/>
          </a:bodyPr>
          <a:lstStyle/>
          <a:p>
            <a:pPr marL="514350" indent="-514350">
              <a:buAutoNum type="arabicPeriod" startAt="10"/>
            </a:pPr>
            <a:r>
              <a:rPr lang="es-CL" sz="2800" b="1" i="1" dirty="0" smtClean="0"/>
              <a:t>¿Se practica alguna tradición o costumbre propia de su familia?¿Identificas alguna herencia ocultista?</a:t>
            </a:r>
          </a:p>
          <a:p>
            <a:pPr marL="514350" indent="-514350">
              <a:buAutoNum type="arabicPeriod" startAt="10"/>
            </a:pPr>
            <a:r>
              <a:rPr lang="es-CL" sz="2800" b="1" i="1" dirty="0" smtClean="0"/>
              <a:t>¿Fuiste ofrecido a alguien al nacer?</a:t>
            </a:r>
          </a:p>
          <a:p>
            <a:pPr marL="514350" indent="-514350">
              <a:buAutoNum type="arabicPeriod" startAt="10"/>
            </a:pPr>
            <a:r>
              <a:rPr lang="es-CL" sz="2800" b="1" i="1" dirty="0" smtClean="0"/>
              <a:t>¿Qué herencia negativa crees que dejas en tus hijos?</a:t>
            </a:r>
          </a:p>
          <a:p>
            <a:pPr marL="514350" indent="-514350">
              <a:buAutoNum type="arabicPeriod" startAt="6"/>
            </a:pPr>
            <a:endParaRPr lang="es-CL" sz="2800" b="1" i="1" dirty="0" smtClean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-357222" y="274638"/>
            <a:ext cx="8229600" cy="1143000"/>
          </a:xfrm>
        </p:spPr>
        <p:txBody>
          <a:bodyPr>
            <a:normAutofit/>
          </a:bodyPr>
          <a:lstStyle/>
          <a:p>
            <a:r>
              <a:rPr lang="es-CL" sz="3600" b="1" i="1" dirty="0" smtClean="0"/>
              <a:t>Para mantener la sanidad</a:t>
            </a:r>
            <a:endParaRPr lang="es-ES" sz="3600" b="1" i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b="1" dirty="0" smtClean="0"/>
              <a:t>Someterse a Dios y hacer frente al enemigo</a:t>
            </a:r>
          </a:p>
          <a:p>
            <a:pPr>
              <a:buNone/>
            </a:pPr>
            <a:r>
              <a:rPr lang="es-CL" dirty="0" smtClean="0"/>
              <a:t>	</a:t>
            </a:r>
            <a:r>
              <a:rPr lang="es-CL" b="1" i="1" dirty="0" smtClean="0">
                <a:solidFill>
                  <a:srgbClr val="FF0000"/>
                </a:solidFill>
              </a:rPr>
              <a:t>“Someteos</a:t>
            </a:r>
            <a:r>
              <a:rPr lang="es-CL" b="1" i="1" dirty="0" smtClean="0">
                <a:solidFill>
                  <a:srgbClr val="FF0000"/>
                </a:solidFill>
              </a:rPr>
              <a:t>, pues, a Dios; resistid al diablo, y huirá de </a:t>
            </a:r>
            <a:r>
              <a:rPr lang="es-CL" b="1" i="1" dirty="0" smtClean="0">
                <a:solidFill>
                  <a:srgbClr val="FF0000"/>
                </a:solidFill>
              </a:rPr>
              <a:t>vosotros” Santiago 4:7</a:t>
            </a:r>
            <a:endParaRPr lang="es-ES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-357222" y="274638"/>
            <a:ext cx="8229600" cy="1143000"/>
          </a:xfrm>
        </p:spPr>
        <p:txBody>
          <a:bodyPr>
            <a:normAutofit/>
          </a:bodyPr>
          <a:lstStyle/>
          <a:p>
            <a:r>
              <a:rPr lang="es-CL" sz="3600" b="1" i="1" dirty="0" smtClean="0"/>
              <a:t>Para mantener la sanidad</a:t>
            </a:r>
            <a:endParaRPr lang="es-ES" sz="3600" b="1" i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697427"/>
          </a:xfrm>
        </p:spPr>
        <p:txBody>
          <a:bodyPr/>
          <a:lstStyle/>
          <a:p>
            <a:r>
              <a:rPr lang="es-CL" b="1" dirty="0" smtClean="0"/>
              <a:t>Mantener toda puerta cerrada</a:t>
            </a:r>
          </a:p>
          <a:p>
            <a:pPr>
              <a:buNone/>
            </a:pPr>
            <a:r>
              <a:rPr lang="es-CL" dirty="0" smtClean="0"/>
              <a:t>	</a:t>
            </a:r>
            <a:endParaRPr lang="es-ES" b="1" i="1" dirty="0">
              <a:solidFill>
                <a:srgbClr val="FF0000"/>
              </a:solidFill>
            </a:endParaRPr>
          </a:p>
        </p:txBody>
      </p:sp>
      <p:pic>
        <p:nvPicPr>
          <p:cNvPr id="4" name="3 Imagen" descr="puert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7224" y="2143116"/>
            <a:ext cx="3071834" cy="3286148"/>
          </a:xfrm>
          <a:prstGeom prst="rect">
            <a:avLst/>
          </a:prstGeom>
        </p:spPr>
      </p:pic>
      <p:sp>
        <p:nvSpPr>
          <p:cNvPr id="5" name="4 Rectángulo"/>
          <p:cNvSpPr/>
          <p:nvPr/>
        </p:nvSpPr>
        <p:spPr>
          <a:xfrm>
            <a:off x="4214810" y="2214554"/>
            <a:ext cx="264320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2400" b="1" i="1" dirty="0" smtClean="0">
                <a:solidFill>
                  <a:srgbClr val="FF0000"/>
                </a:solidFill>
              </a:rPr>
              <a:t>“No </a:t>
            </a:r>
            <a:r>
              <a:rPr lang="es-CL" sz="2400" b="1" i="1" dirty="0" smtClean="0">
                <a:solidFill>
                  <a:srgbClr val="FF0000"/>
                </a:solidFill>
              </a:rPr>
              <a:t>hablaré ya mucho con vosotros; porque viene el príncipe de este mundo, y él nada tiene en </a:t>
            </a:r>
            <a:r>
              <a:rPr lang="es-CL" sz="2400" b="1" i="1" dirty="0" smtClean="0">
                <a:solidFill>
                  <a:srgbClr val="FF0000"/>
                </a:solidFill>
              </a:rPr>
              <a:t>mí”</a:t>
            </a:r>
          </a:p>
          <a:p>
            <a:r>
              <a:rPr lang="es-CL" sz="2400" b="1" i="1" dirty="0" smtClean="0">
                <a:solidFill>
                  <a:srgbClr val="FF0000"/>
                </a:solidFill>
              </a:rPr>
              <a:t>(Jn.14:30</a:t>
            </a:r>
            <a:r>
              <a:rPr lang="es-CL" sz="2400" b="1" i="1" dirty="0" smtClean="0">
                <a:solidFill>
                  <a:srgbClr val="FF0000"/>
                </a:solidFill>
              </a:rPr>
              <a:t>)</a:t>
            </a:r>
            <a:endParaRPr lang="es-ES" sz="2400" b="1" i="1" dirty="0">
              <a:solidFill>
                <a:srgbClr val="FF0000"/>
              </a:solidFill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571473" y="5539103"/>
            <a:ext cx="521497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2400" b="1" i="1" dirty="0" smtClean="0">
                <a:solidFill>
                  <a:srgbClr val="FF0000"/>
                </a:solidFill>
              </a:rPr>
              <a:t>“No tiene </a:t>
            </a:r>
            <a:r>
              <a:rPr lang="es-CL" sz="2400" b="1" i="1" dirty="0" smtClean="0">
                <a:solidFill>
                  <a:srgbClr val="FF0000"/>
                </a:solidFill>
              </a:rPr>
              <a:t>nada en común </a:t>
            </a:r>
            <a:r>
              <a:rPr lang="es-CL" sz="2400" b="1" i="1" dirty="0" smtClean="0">
                <a:solidFill>
                  <a:srgbClr val="FF0000"/>
                </a:solidFill>
              </a:rPr>
              <a:t>conmigo”</a:t>
            </a:r>
            <a:endParaRPr lang="es-ES" sz="2400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-428660" y="274638"/>
            <a:ext cx="8229600" cy="1143000"/>
          </a:xfrm>
        </p:spPr>
        <p:txBody>
          <a:bodyPr>
            <a:normAutofit/>
          </a:bodyPr>
          <a:lstStyle/>
          <a:p>
            <a:r>
              <a:rPr lang="es-CL" sz="3600" b="1" i="1" dirty="0" smtClean="0"/>
              <a:t>Para mantener la sanidad</a:t>
            </a:r>
            <a:endParaRPr lang="es-ES" sz="3600" b="1" i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b="1" dirty="0" smtClean="0"/>
              <a:t>En caso de opresión, reprender en el nombre de Jesús.</a:t>
            </a:r>
          </a:p>
          <a:p>
            <a:pPr>
              <a:buNone/>
            </a:pPr>
            <a:r>
              <a:rPr lang="es-CL" dirty="0" smtClean="0"/>
              <a:t>	</a:t>
            </a:r>
            <a:endParaRPr lang="es-ES" b="1" i="1" dirty="0">
              <a:solidFill>
                <a:srgbClr val="FF0000"/>
              </a:solidFill>
            </a:endParaRPr>
          </a:p>
        </p:txBody>
      </p:sp>
      <p:pic>
        <p:nvPicPr>
          <p:cNvPr id="5" name="4 Imagen" descr="Echando-fuera-a-los-gigant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472" y="2786058"/>
            <a:ext cx="3556000" cy="2667000"/>
          </a:xfrm>
          <a:prstGeom prst="rect">
            <a:avLst/>
          </a:prstGeom>
        </p:spPr>
      </p:pic>
      <p:sp>
        <p:nvSpPr>
          <p:cNvPr id="6" name="5 Rectángulo"/>
          <p:cNvSpPr/>
          <p:nvPr/>
        </p:nvSpPr>
        <p:spPr>
          <a:xfrm>
            <a:off x="4286248" y="2680170"/>
            <a:ext cx="271464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2800" b="1" i="1" dirty="0" smtClean="0">
                <a:solidFill>
                  <a:srgbClr val="FF0000"/>
                </a:solidFill>
              </a:rPr>
              <a:t>“Someteos</a:t>
            </a:r>
            <a:r>
              <a:rPr lang="es-CL" sz="2800" b="1" i="1" dirty="0" smtClean="0">
                <a:solidFill>
                  <a:srgbClr val="FF0000"/>
                </a:solidFill>
              </a:rPr>
              <a:t>, pues, a Dios; resistid al diablo, y huirá de </a:t>
            </a:r>
            <a:r>
              <a:rPr lang="es-CL" sz="2800" b="1" i="1" dirty="0" smtClean="0">
                <a:solidFill>
                  <a:srgbClr val="FF0000"/>
                </a:solidFill>
              </a:rPr>
              <a:t>vosotros” </a:t>
            </a:r>
          </a:p>
          <a:p>
            <a:r>
              <a:rPr lang="es-CL" sz="2800" b="1" i="1" dirty="0" smtClean="0">
                <a:solidFill>
                  <a:srgbClr val="FF0000"/>
                </a:solidFill>
              </a:rPr>
              <a:t>Santiago 4:7 </a:t>
            </a:r>
            <a:endParaRPr lang="es-CL" sz="2800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-142908" y="274638"/>
            <a:ext cx="8229600" cy="1143000"/>
          </a:xfrm>
        </p:spPr>
        <p:txBody>
          <a:bodyPr>
            <a:normAutofit/>
          </a:bodyPr>
          <a:lstStyle/>
          <a:p>
            <a:r>
              <a:rPr lang="es-CL" sz="3600" b="1" i="1" dirty="0" smtClean="0"/>
              <a:t>Para mantener la sanidad</a:t>
            </a:r>
            <a:endParaRPr lang="es-ES" sz="3600" b="1" i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428736"/>
            <a:ext cx="7043758" cy="4697427"/>
          </a:xfrm>
        </p:spPr>
        <p:txBody>
          <a:bodyPr/>
          <a:lstStyle/>
          <a:p>
            <a:r>
              <a:rPr lang="es-CL" b="1" dirty="0" smtClean="0"/>
              <a:t>Reunirse con otros cristianos y buscar a Dios.</a:t>
            </a:r>
          </a:p>
          <a:p>
            <a:pPr>
              <a:buNone/>
            </a:pPr>
            <a:r>
              <a:rPr lang="es-CL" dirty="0" smtClean="0"/>
              <a:t>	</a:t>
            </a:r>
            <a:r>
              <a:rPr lang="es-CL" sz="2400" b="1" i="1" dirty="0" smtClean="0">
                <a:solidFill>
                  <a:srgbClr val="FF0000"/>
                </a:solidFill>
              </a:rPr>
              <a:t>“Y</a:t>
            </a:r>
            <a:endParaRPr lang="es-ES" sz="2400" b="1" i="1" dirty="0">
              <a:solidFill>
                <a:srgbClr val="FF0000"/>
              </a:solidFill>
            </a:endParaRPr>
          </a:p>
        </p:txBody>
      </p:sp>
      <p:pic>
        <p:nvPicPr>
          <p:cNvPr id="7" name="6 Imagen" descr="IMG_056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1473" y="2428868"/>
            <a:ext cx="3071834" cy="3500462"/>
          </a:xfrm>
          <a:prstGeom prst="rect">
            <a:avLst/>
          </a:prstGeom>
        </p:spPr>
      </p:pic>
      <p:sp>
        <p:nvSpPr>
          <p:cNvPr id="8" name="7 Rectángulo"/>
          <p:cNvSpPr/>
          <p:nvPr/>
        </p:nvSpPr>
        <p:spPr>
          <a:xfrm>
            <a:off x="3714744" y="2428868"/>
            <a:ext cx="292895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2400" b="1" i="1" dirty="0" smtClean="0">
                <a:solidFill>
                  <a:srgbClr val="FF0000"/>
                </a:solidFill>
              </a:rPr>
              <a:t>“no </a:t>
            </a:r>
            <a:r>
              <a:rPr lang="es-CL" sz="2400" b="1" i="1" dirty="0" smtClean="0">
                <a:solidFill>
                  <a:srgbClr val="FF0000"/>
                </a:solidFill>
              </a:rPr>
              <a:t>dejando de congregarnos, como algunos tienen por costumbre, sino exhortándonos; y tanto más, cuanto veis que aquel día se acerca</a:t>
            </a:r>
            <a:r>
              <a:rPr lang="es-CL" sz="2400" b="1" i="1" dirty="0" smtClean="0">
                <a:solidFill>
                  <a:srgbClr val="FF0000"/>
                </a:solidFill>
              </a:rPr>
              <a:t>”</a:t>
            </a:r>
          </a:p>
          <a:p>
            <a:r>
              <a:rPr lang="es-CL" sz="2400" b="1" i="1" dirty="0" smtClean="0">
                <a:solidFill>
                  <a:srgbClr val="FF0000"/>
                </a:solidFill>
              </a:rPr>
              <a:t> </a:t>
            </a:r>
            <a:r>
              <a:rPr lang="es-CL" sz="2400" b="1" i="1" dirty="0" smtClean="0">
                <a:solidFill>
                  <a:srgbClr val="FF0000"/>
                </a:solidFill>
              </a:rPr>
              <a:t>Hebreos 10:24-25</a:t>
            </a:r>
            <a:endParaRPr lang="es-ES" sz="2400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-357222" y="274638"/>
            <a:ext cx="8229600" cy="1143000"/>
          </a:xfrm>
        </p:spPr>
        <p:txBody>
          <a:bodyPr>
            <a:normAutofit/>
          </a:bodyPr>
          <a:lstStyle/>
          <a:p>
            <a:r>
              <a:rPr lang="es-CL" sz="3600" b="1" i="1" dirty="0" smtClean="0"/>
              <a:t>Para mantener la sanidad</a:t>
            </a:r>
            <a:endParaRPr lang="es-ES" sz="3600" b="1" i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7043758" cy="4525963"/>
          </a:xfrm>
        </p:spPr>
        <p:txBody>
          <a:bodyPr/>
          <a:lstStyle/>
          <a:p>
            <a:r>
              <a:rPr lang="es-CL" b="1" dirty="0" smtClean="0"/>
              <a:t>Caminar cada día en el Espíritu.</a:t>
            </a:r>
          </a:p>
          <a:p>
            <a:pPr>
              <a:buNone/>
            </a:pPr>
            <a:r>
              <a:rPr lang="es-CL" dirty="0" smtClean="0"/>
              <a:t>	</a:t>
            </a:r>
            <a:endParaRPr lang="es-ES" sz="2400" b="1" i="1" dirty="0">
              <a:solidFill>
                <a:srgbClr val="FF0000"/>
              </a:solidFill>
            </a:endParaRPr>
          </a:p>
        </p:txBody>
      </p:sp>
      <p:pic>
        <p:nvPicPr>
          <p:cNvPr id="4" name="3 Imagen" descr="LLenos-del-Espiritu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786" y="2285992"/>
            <a:ext cx="2733675" cy="3500462"/>
          </a:xfrm>
          <a:prstGeom prst="rect">
            <a:avLst/>
          </a:prstGeom>
        </p:spPr>
      </p:pic>
      <p:sp>
        <p:nvSpPr>
          <p:cNvPr id="5" name="4 Rectángulo"/>
          <p:cNvSpPr/>
          <p:nvPr/>
        </p:nvSpPr>
        <p:spPr>
          <a:xfrm>
            <a:off x="3571868" y="2285993"/>
            <a:ext cx="328613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s-CL" sz="2800" dirty="0" smtClean="0">
                <a:solidFill>
                  <a:srgbClr val="FF0000"/>
                </a:solidFill>
              </a:rPr>
              <a:t>“</a:t>
            </a:r>
            <a:r>
              <a:rPr lang="es-CL" sz="2800" b="1" i="1" dirty="0" smtClean="0">
                <a:solidFill>
                  <a:srgbClr val="FF0000"/>
                </a:solidFill>
              </a:rPr>
              <a:t>No os embriaguéis con vino, en lo cual hay disolución; antes bien sed llenos del </a:t>
            </a:r>
            <a:r>
              <a:rPr lang="es-CL" sz="2800" b="1" i="1" dirty="0" smtClean="0">
                <a:solidFill>
                  <a:srgbClr val="FF0000"/>
                </a:solidFill>
              </a:rPr>
              <a:t>Espíritu</a:t>
            </a:r>
            <a:r>
              <a:rPr lang="es-CL" sz="2800" b="1" i="1" dirty="0" smtClean="0">
                <a:solidFill>
                  <a:srgbClr val="FF0000"/>
                </a:solidFill>
              </a:rPr>
              <a:t>” </a:t>
            </a:r>
            <a:endParaRPr lang="es-CL" sz="2800" b="1" i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s-CL" sz="2800" b="1" i="1" dirty="0" smtClean="0">
                <a:solidFill>
                  <a:srgbClr val="FF0000"/>
                </a:solidFill>
              </a:rPr>
              <a:t>Efesios </a:t>
            </a:r>
            <a:r>
              <a:rPr lang="es-CL" sz="2800" b="1" i="1" dirty="0" smtClean="0">
                <a:solidFill>
                  <a:srgbClr val="FF0000"/>
                </a:solidFill>
              </a:rPr>
              <a:t>5:18</a:t>
            </a:r>
            <a:endParaRPr lang="es-ES" sz="2800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Marcador de contenido" descr="agrietada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00034" y="714356"/>
            <a:ext cx="2857520" cy="5224118"/>
          </a:xfrm>
        </p:spPr>
      </p:pic>
      <p:sp>
        <p:nvSpPr>
          <p:cNvPr id="5" name="4 CuadroTexto"/>
          <p:cNvSpPr txBox="1"/>
          <p:nvPr/>
        </p:nvSpPr>
        <p:spPr>
          <a:xfrm>
            <a:off x="3500430" y="679906"/>
            <a:ext cx="4357718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800" b="1" i="1" dirty="0" smtClean="0"/>
              <a:t>¿</a:t>
            </a:r>
            <a:r>
              <a:rPr lang="es-CL" sz="2800" b="1" i="1" dirty="0" smtClean="0"/>
              <a:t>No podré yo hacer de vosotros como este alfarero, oh casa de Israel? </a:t>
            </a:r>
            <a:r>
              <a:rPr lang="es-CL" sz="2800" b="1" i="1" dirty="0" smtClean="0"/>
              <a:t>Dice Jehová</a:t>
            </a:r>
            <a:r>
              <a:rPr lang="es-CL" sz="2800" b="1" i="1" dirty="0" smtClean="0"/>
              <a:t>. </a:t>
            </a:r>
            <a:r>
              <a:rPr lang="es-CL" sz="2800" b="1" i="1" dirty="0" smtClean="0">
                <a:solidFill>
                  <a:srgbClr val="FF0000"/>
                </a:solidFill>
              </a:rPr>
              <a:t>He aquí que como el barro en la mano del alfarero</a:t>
            </a:r>
            <a:r>
              <a:rPr lang="es-CL" sz="2800" b="1" i="1" dirty="0" smtClean="0"/>
              <a:t>, </a:t>
            </a:r>
            <a:r>
              <a:rPr lang="es-CL" sz="2800" b="1" i="1" dirty="0" smtClean="0">
                <a:solidFill>
                  <a:srgbClr val="FF0000"/>
                </a:solidFill>
              </a:rPr>
              <a:t>así sois vosotros en mi </a:t>
            </a:r>
          </a:p>
          <a:p>
            <a:r>
              <a:rPr lang="es-CL" sz="2800" b="1" i="1" dirty="0" smtClean="0">
                <a:solidFill>
                  <a:srgbClr val="FF0000"/>
                </a:solidFill>
              </a:rPr>
              <a:t>mano</a:t>
            </a:r>
            <a:r>
              <a:rPr lang="es-CL" sz="2800" b="1" i="1" dirty="0" smtClean="0"/>
              <a:t>, oh casa </a:t>
            </a:r>
            <a:endParaRPr lang="es-CL" sz="2800" b="1" i="1" dirty="0" smtClean="0"/>
          </a:p>
          <a:p>
            <a:r>
              <a:rPr lang="es-CL" sz="2800" b="1" i="1" dirty="0" smtClean="0"/>
              <a:t>de </a:t>
            </a:r>
            <a:r>
              <a:rPr lang="es-CL" sz="2800" b="1" i="1" dirty="0" smtClean="0"/>
              <a:t>Israel</a:t>
            </a:r>
            <a:r>
              <a:rPr lang="es-CL" sz="2800" b="1" i="1" dirty="0" smtClean="0"/>
              <a:t>.</a:t>
            </a:r>
            <a:r>
              <a:rPr lang="es-CL" sz="2800" b="1" i="1" dirty="0" smtClean="0"/>
              <a:t> </a:t>
            </a:r>
            <a:endParaRPr lang="es-CL" sz="2800" b="1" i="1" dirty="0" smtClean="0"/>
          </a:p>
          <a:p>
            <a:endParaRPr lang="es-CL" sz="2800" b="1" i="1" dirty="0" smtClean="0"/>
          </a:p>
          <a:p>
            <a:r>
              <a:rPr lang="es-CL" sz="2800" b="1" i="1" dirty="0" smtClean="0"/>
              <a:t>Jeremías 18:6 </a:t>
            </a:r>
            <a:endParaRPr lang="es-ES" sz="2800" b="1" i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Marcador de contenido" descr="agrietada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00034" y="714356"/>
            <a:ext cx="2857520" cy="5224118"/>
          </a:xfrm>
        </p:spPr>
      </p:pic>
      <p:sp>
        <p:nvSpPr>
          <p:cNvPr id="6" name="5 CuadroTexto"/>
          <p:cNvSpPr txBox="1"/>
          <p:nvPr/>
        </p:nvSpPr>
        <p:spPr>
          <a:xfrm>
            <a:off x="3857620" y="679906"/>
            <a:ext cx="3929090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800" b="1" i="1" dirty="0" smtClean="0"/>
              <a:t>¿Qué sucede con nuestro pasado? </a:t>
            </a:r>
          </a:p>
          <a:p>
            <a:endParaRPr lang="es-CL" sz="1200" b="1" i="1" dirty="0" smtClean="0"/>
          </a:p>
          <a:p>
            <a:r>
              <a:rPr lang="es-CL" sz="2800" b="1" i="1" dirty="0" smtClean="0"/>
              <a:t>¿Dónde quedan los hechos del pasado una vez cometidos o que en silencio sufrimos? </a:t>
            </a:r>
          </a:p>
          <a:p>
            <a:endParaRPr lang="es-CL" sz="1200" b="1" i="1" dirty="0" smtClean="0"/>
          </a:p>
          <a:p>
            <a:r>
              <a:rPr lang="es-CL" sz="2800" b="1" i="1" dirty="0" smtClean="0"/>
              <a:t>¿Cómo se curan los rencores, traiciones y amarguras?</a:t>
            </a:r>
            <a:endParaRPr lang="es-ES" sz="2800" b="1" i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Marcador de contenido" descr="alfarero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7158" y="500042"/>
            <a:ext cx="3357586" cy="5454657"/>
          </a:xfrm>
        </p:spPr>
      </p:pic>
      <p:sp>
        <p:nvSpPr>
          <p:cNvPr id="5" name="4 CuadroTexto"/>
          <p:cNvSpPr txBox="1"/>
          <p:nvPr/>
        </p:nvSpPr>
        <p:spPr>
          <a:xfrm>
            <a:off x="3786182" y="500042"/>
            <a:ext cx="4071966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5400" b="1" i="1" dirty="0" smtClean="0">
                <a:solidFill>
                  <a:srgbClr val="FF0000"/>
                </a:solidFill>
              </a:rPr>
              <a:t>¿Qué es TEDES?</a:t>
            </a:r>
          </a:p>
          <a:p>
            <a:r>
              <a:rPr lang="es-CL" sz="3200" b="1" i="1" dirty="0" smtClean="0">
                <a:solidFill>
                  <a:srgbClr val="FF0000"/>
                </a:solidFill>
              </a:rPr>
              <a:t>Terapia del </a:t>
            </a:r>
            <a:r>
              <a:rPr lang="es-CL" sz="3200" b="1" i="1" dirty="0" smtClean="0">
                <a:solidFill>
                  <a:srgbClr val="FF0000"/>
                </a:solidFill>
              </a:rPr>
              <a:t>espíritu</a:t>
            </a:r>
          </a:p>
          <a:p>
            <a:r>
              <a:rPr lang="es-CL" sz="3200" b="1" i="1" dirty="0" smtClean="0"/>
              <a:t>La obra de sanidad  que Dios desea realizar en tu vida a través del Espíritu Santo.</a:t>
            </a:r>
            <a:endParaRPr lang="es-ES" sz="3200" b="1" i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Marcador de contenido" descr="alfarero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7158" y="500042"/>
            <a:ext cx="3357586" cy="5454657"/>
          </a:xfrm>
        </p:spPr>
      </p:pic>
      <p:sp>
        <p:nvSpPr>
          <p:cNvPr id="5" name="4 CuadroTexto"/>
          <p:cNvSpPr txBox="1"/>
          <p:nvPr/>
        </p:nvSpPr>
        <p:spPr>
          <a:xfrm>
            <a:off x="3786182" y="500042"/>
            <a:ext cx="3929090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5400" b="1" i="1" dirty="0" smtClean="0">
                <a:solidFill>
                  <a:srgbClr val="FF0000"/>
                </a:solidFill>
              </a:rPr>
              <a:t>¿Cuál es el objetivo de TEDES?</a:t>
            </a:r>
          </a:p>
          <a:p>
            <a:r>
              <a:rPr lang="es-CL" sz="3200" b="1" i="1" dirty="0" smtClean="0"/>
              <a:t>Experimentar el señorío de Cristo en tu vida.</a:t>
            </a:r>
            <a:endParaRPr lang="es-ES" sz="3200" b="1" i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Marcador de contenido" descr="alfarero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7158" y="500042"/>
            <a:ext cx="3214710" cy="5454657"/>
          </a:xfrm>
        </p:spPr>
      </p:pic>
      <p:sp>
        <p:nvSpPr>
          <p:cNvPr id="5" name="4 CuadroTexto"/>
          <p:cNvSpPr txBox="1"/>
          <p:nvPr/>
        </p:nvSpPr>
        <p:spPr>
          <a:xfrm>
            <a:off x="3643306" y="392741"/>
            <a:ext cx="3357586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4800" b="1" i="1" dirty="0" smtClean="0">
                <a:solidFill>
                  <a:srgbClr val="FF0000"/>
                </a:solidFill>
              </a:rPr>
              <a:t>TEDES</a:t>
            </a:r>
          </a:p>
          <a:p>
            <a:r>
              <a:rPr lang="es-CL" sz="2400" b="1" i="1" dirty="0" smtClean="0"/>
              <a:t>La obra del Espíritu Santo sobre los hijos de Dios que deciden someter a Él cada área de sus vidas para ser sanada, limpiada y liberada de toda atadura espiritual, física o emocional; con el fin de experimentar la vida abundante que Él te quiere dar.</a:t>
            </a:r>
            <a:endParaRPr lang="es-ES" sz="2400" b="1" i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b="1" i="1" dirty="0" smtClean="0"/>
              <a:t>4 Puertas a la sanidad</a:t>
            </a:r>
            <a:endParaRPr lang="es-ES" b="1" i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928926" y="1214422"/>
            <a:ext cx="4186238" cy="4525963"/>
          </a:xfrm>
        </p:spPr>
        <p:txBody>
          <a:bodyPr>
            <a:noAutofit/>
          </a:bodyPr>
          <a:lstStyle/>
          <a:p>
            <a:r>
              <a:rPr lang="es-CL" sz="2800" dirty="0" smtClean="0"/>
              <a:t>La </a:t>
            </a:r>
            <a:r>
              <a:rPr lang="es-CL" sz="2800" b="1" dirty="0" smtClean="0"/>
              <a:t>puerta</a:t>
            </a:r>
            <a:r>
              <a:rPr lang="es-CL" sz="2800" dirty="0" smtClean="0"/>
              <a:t> implica un límite por el cual nos relaciones con el exterior.</a:t>
            </a:r>
          </a:p>
          <a:p>
            <a:r>
              <a:rPr lang="es-CL" sz="2800" dirty="0" smtClean="0"/>
              <a:t>La </a:t>
            </a:r>
            <a:r>
              <a:rPr lang="es-CL" sz="2800" b="1" dirty="0" smtClean="0"/>
              <a:t>puerta</a:t>
            </a:r>
            <a:r>
              <a:rPr lang="es-CL" sz="2800" dirty="0" smtClean="0"/>
              <a:t> es una entrada, pero también una salida.</a:t>
            </a:r>
          </a:p>
          <a:p>
            <a:r>
              <a:rPr lang="es-CL" sz="2800" dirty="0" smtClean="0"/>
              <a:t>La </a:t>
            </a:r>
            <a:r>
              <a:rPr lang="es-CL" sz="2800" b="1" dirty="0" smtClean="0"/>
              <a:t>puerta</a:t>
            </a:r>
            <a:r>
              <a:rPr lang="es-CL" sz="2800" dirty="0" smtClean="0"/>
              <a:t> tiene dos posiciones: abierta o cerrada.</a:t>
            </a:r>
            <a:endParaRPr lang="es-ES" sz="2800" dirty="0"/>
          </a:p>
        </p:txBody>
      </p:sp>
      <p:pic>
        <p:nvPicPr>
          <p:cNvPr id="4" name="3 Imagen" descr="puertas-de-mader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596" y="1357298"/>
            <a:ext cx="2428892" cy="4429156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212</TotalTime>
  <Words>1443</Words>
  <PresentationFormat>Presentación en pantalla (4:3)</PresentationFormat>
  <Paragraphs>185</Paragraphs>
  <Slides>38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38</vt:i4>
      </vt:variant>
    </vt:vector>
  </HeadingPairs>
  <TitlesOfParts>
    <vt:vector size="39" baseType="lpstr">
      <vt:lpstr>Tema de Office</vt:lpstr>
      <vt:lpstr>TEDES Terapia del espíritu  </vt:lpstr>
      <vt:lpstr>Soy una vasija rota…que Dios va a restaurar</vt:lpstr>
      <vt:lpstr>Cuatro grietas o trizaduras</vt:lpstr>
      <vt:lpstr>Diapositiva 4</vt:lpstr>
      <vt:lpstr>Diapositiva 5</vt:lpstr>
      <vt:lpstr>Diapositiva 6</vt:lpstr>
      <vt:lpstr>Diapositiva 7</vt:lpstr>
      <vt:lpstr>Diapositiva 8</vt:lpstr>
      <vt:lpstr>4 Puertas a la sanidad</vt:lpstr>
      <vt:lpstr>4 Puertas a la sanidad</vt:lpstr>
      <vt:lpstr>4 Puertas a la sanidad</vt:lpstr>
      <vt:lpstr>4 Puertas a la sanidad</vt:lpstr>
      <vt:lpstr>4 Puertas a la sanidad</vt:lpstr>
      <vt:lpstr>Lucas 4:16-21</vt:lpstr>
      <vt:lpstr>Cerrando puertas abiertas</vt:lpstr>
      <vt:lpstr>Cerrando puertas abiertas</vt:lpstr>
      <vt:lpstr>Cerrando puertas abiertas</vt:lpstr>
      <vt:lpstr>Cerrando puertas abiertas</vt:lpstr>
      <vt:lpstr>Cerrando la puerta del ocultismo</vt:lpstr>
      <vt:lpstr>Cerrando la puerta del ocultismo</vt:lpstr>
      <vt:lpstr>Cerrando la puerta del ocultismo</vt:lpstr>
      <vt:lpstr>Cerrando la puerta del ocultismo</vt:lpstr>
      <vt:lpstr>Cerrando la puerta de la herencia</vt:lpstr>
      <vt:lpstr>Cerrando la puerta de la herencia</vt:lpstr>
      <vt:lpstr>Cerrando la puerta de la herencia</vt:lpstr>
      <vt:lpstr>Cerrando la puerta de la herencia</vt:lpstr>
      <vt:lpstr>Cerrando la puerta de la herencia</vt:lpstr>
      <vt:lpstr>Cerrando la puerta de la herencia</vt:lpstr>
      <vt:lpstr>Cerrando la puerta de la herencia</vt:lpstr>
      <vt:lpstr>Cerrando la puerta de la herencia</vt:lpstr>
      <vt:lpstr>Cerrando la puerta de la herencia</vt:lpstr>
      <vt:lpstr>Cerrando la puerta de la herencia</vt:lpstr>
      <vt:lpstr>Cerrando la puerta de la herencia</vt:lpstr>
      <vt:lpstr>Para mantener la sanidad</vt:lpstr>
      <vt:lpstr>Para mantener la sanidad</vt:lpstr>
      <vt:lpstr>Para mantener la sanidad</vt:lpstr>
      <vt:lpstr>Para mantener la sanidad</vt:lpstr>
      <vt:lpstr>Para mantener la sanidad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 Puertas a la sanidad interior   </dc:title>
  <cp:lastModifiedBy>Hugo</cp:lastModifiedBy>
  <cp:revision>23</cp:revision>
  <dcterms:modified xsi:type="dcterms:W3CDTF">2011-08-05T18:40:55Z</dcterms:modified>
</cp:coreProperties>
</file>